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92" r:id="rId4"/>
    <p:sldId id="293" r:id="rId5"/>
    <p:sldId id="289" r:id="rId6"/>
    <p:sldId id="294" r:id="rId7"/>
    <p:sldId id="295" r:id="rId8"/>
    <p:sldId id="290" r:id="rId9"/>
    <p:sldId id="303" r:id="rId10"/>
    <p:sldId id="304" r:id="rId11"/>
    <p:sldId id="259" r:id="rId12"/>
    <p:sldId id="297" r:id="rId13"/>
    <p:sldId id="298" r:id="rId14"/>
    <p:sldId id="299" r:id="rId15"/>
    <p:sldId id="300" r:id="rId16"/>
    <p:sldId id="301" r:id="rId17"/>
    <p:sldId id="302" r:id="rId18"/>
    <p:sldId id="291" r:id="rId1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BABE-F713-4227-BE6D-0FD8F18F4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EF3CE-637B-44B0-AA2D-68DE5F209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15A1E-B85B-420B-AF49-33DC2AD1D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FEE8-59DF-4E7D-90B1-5D7135773AC3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1E87F-CBA5-4247-9656-877CCE2E1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C7594-27FD-43E8-A5DF-D7EFD3CA3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F55E6-ADBF-4864-9F6B-224E5F54F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89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CE468-C28C-4CE1-8C0F-4ED2F688C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EA19F8-9179-4F07-9A19-ED2CFE51B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1DAB0-F508-42F2-AB0F-F0C8458BA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FEE8-59DF-4E7D-90B1-5D7135773AC3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195A5-3025-4CBF-9D21-920DD0217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6F1C8-AC36-4523-BB16-A13A24A7B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F55E6-ADBF-4864-9F6B-224E5F54F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24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8DE2DF-4639-4560-ADDE-D9DBCF606A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F0826F-434F-4A02-8E9C-9B9E86849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E0819-643D-49CE-90AB-9659C8ECE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FEE8-59DF-4E7D-90B1-5D7135773AC3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87243-5009-4F3A-A826-659016E99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F1F4E-5AD7-469B-9724-CFD1A3EF1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F55E6-ADBF-4864-9F6B-224E5F54F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00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C5C80-D7DD-42A7-9BBC-8A95CAE3C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B36F4-6FE4-4049-918C-B358E09FF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7F62D-4C90-4BC6-80AF-26B352B81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FEE8-59DF-4E7D-90B1-5D7135773AC3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69A22-5024-47A9-9D61-A83A959AA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7424B-44D0-491E-8084-DE53E4263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F55E6-ADBF-4864-9F6B-224E5F54F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75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16FA5-2352-42B5-BAC3-FDA1E3A9F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B70D9-8E49-4243-A7B7-28C1A373A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89991-3298-428D-9EBE-7DBBA044B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FEE8-59DF-4E7D-90B1-5D7135773AC3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5523B-8E82-40F4-AF82-218D142EF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6D90B-8DAF-4E09-86C3-B732BEEBA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F55E6-ADBF-4864-9F6B-224E5F54F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111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FC4D4-D248-456E-9AB3-936E2ACAF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AA6F8-C138-4F08-95B3-91B05DF08D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3C04D9-6F68-45D3-A98B-678430D7EC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1974E-2933-474D-BE56-7F76E0C81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FEE8-59DF-4E7D-90B1-5D7135773AC3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0243A4-4128-4BA7-B1B8-E06739334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15BC9F-9AFF-474F-BB16-F3BFE53D8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F55E6-ADBF-4864-9F6B-224E5F54F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79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49B52-244C-4FA5-9108-09DC77351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98367E-E29D-4B63-9A97-3624EA5FF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BA7C32-E81A-4AFD-ADF3-424385A13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C91D84-3847-407F-9C9D-16A591FDAE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D7D571-05A4-4726-8515-93A22EA39E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C981DA-6010-44F8-B30C-BD5C3219C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FEE8-59DF-4E7D-90B1-5D7135773AC3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3D286D-4A45-48C8-BCEC-372F6890D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78701E-D2A6-4205-BD03-4F8AD085F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F55E6-ADBF-4864-9F6B-224E5F54F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437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D10B5-D358-4CA3-911D-3FC85C649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D1AEF3-CAA9-430F-A7E9-1FADB87F3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FEE8-59DF-4E7D-90B1-5D7135773AC3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5AB42F-AE17-457C-94C8-271A6CC1C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DE8165-57BC-4600-AF74-EDCC1E25B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F55E6-ADBF-4864-9F6B-224E5F54F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8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EDB665-ED64-4518-9544-C09ADB790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FEE8-59DF-4E7D-90B1-5D7135773AC3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9FD2F6-17AF-4A22-8454-7A082378F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C54B1F-6DC1-491B-BB93-235C65573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F55E6-ADBF-4864-9F6B-224E5F54F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77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CE66C-EF59-43C6-8E8A-B72DB6268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EAF63-01AD-42C3-9F57-D8996EA48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152830-C3E9-48E4-AD5D-79951571A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DF0068-67D8-4C79-8065-320C4AEFE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FEE8-59DF-4E7D-90B1-5D7135773AC3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D54AC5-70D9-4D12-A094-14D9EE38D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6CC03-58A3-47E0-B42F-AE2BB8687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F55E6-ADBF-4864-9F6B-224E5F54F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94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2FAF9-5B42-4085-A561-0D56C103D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E9FF99-3774-4A56-B7FF-98535E643A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328C8-ED4D-415F-A397-C67B05DDB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6B5AF-1108-4614-B3A4-44FFEFF3C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FEE8-59DF-4E7D-90B1-5D7135773AC3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2EDFBE-E178-484F-8DBA-00A167DDC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A1268E-2682-4AF6-A074-ED4C6A158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F55E6-ADBF-4864-9F6B-224E5F54F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43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E0E75A-86AB-401E-BEB4-D0FCAD8E1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0DEEA-360B-470C-BA0E-BC7CFF271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F648C-4BBB-411B-90E9-9167097E21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CFEE8-59DF-4E7D-90B1-5D7135773AC3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76C02-FCF9-438B-B18B-BBE0DFC8E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01A93-D8B4-4282-B31C-6804476AD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F55E6-ADBF-4864-9F6B-224E5F54F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92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89D18-F78A-4EFB-A7BA-72B6170026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GB" dirty="0"/>
              <a:t>SATS revision guide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17836C-899F-4301-B889-4B05266EC8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35910"/>
            <a:ext cx="9144000" cy="2421890"/>
          </a:xfrm>
        </p:spPr>
        <p:txBody>
          <a:bodyPr/>
          <a:lstStyle/>
          <a:p>
            <a:r>
              <a:rPr lang="en-GB" dirty="0"/>
              <a:t>Spelling, Grammar, Punctuation and Reading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9463F5-E785-4AC4-BE45-AEF8EE9C066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739" y="3790122"/>
            <a:ext cx="2822713" cy="2770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50562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045E6-BD9D-4696-998C-7AF3C172E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Verb tenses</a:t>
            </a:r>
          </a:p>
        </p:txBody>
      </p:sp>
      <p:pic>
        <p:nvPicPr>
          <p:cNvPr id="7" name="Content Placeholder 6" descr="Verb Tenses: How to Use the 12 English Tenses Correctly • 7ESL">
            <a:extLst>
              <a:ext uri="{FF2B5EF4-FFF2-40B4-BE49-F238E27FC236}">
                <a16:creationId xmlns:a16="http://schemas.microsoft.com/office/drawing/2014/main" id="{00484B16-703B-4CE9-95A3-9D3D35C17842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" t="6555" r="-1" b="6241"/>
          <a:stretch/>
        </p:blipFill>
        <p:spPr bwMode="auto">
          <a:xfrm>
            <a:off x="838200" y="1350498"/>
            <a:ext cx="7382102" cy="514237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21293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Sentence Types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802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51B5E-4671-49AD-9DCF-E45C060A1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Sentences -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3D9B7-230C-4E45-A08F-8D7E1C3DF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All sentences</a:t>
            </a:r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844411D-AB3A-486F-9F88-623A566CBF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750195"/>
              </p:ext>
            </p:extLst>
          </p:nvPr>
        </p:nvGraphicFramePr>
        <p:xfrm>
          <a:off x="838200" y="2296675"/>
          <a:ext cx="8128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79117104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8861848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912137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855991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r>
                        <a:rPr lang="en-GB" dirty="0"/>
                        <a:t>CAPITAL LETTER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Punctuation</a:t>
                      </a:r>
                    </a:p>
                    <a:p>
                      <a:r>
                        <a:rPr lang="en-GB" dirty="0"/>
                        <a:t>. ? ! …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2652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EBB7C5-E3DC-4A3A-81A3-732B6011E4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36361"/>
              </p:ext>
            </p:extLst>
          </p:nvPr>
        </p:nvGraphicFramePr>
        <p:xfrm>
          <a:off x="838200" y="3464046"/>
          <a:ext cx="8127999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7522">
                  <a:extLst>
                    <a:ext uri="{9D8B030D-6E8A-4147-A177-3AD203B41FA5}">
                      <a16:colId xmlns:a16="http://schemas.microsoft.com/office/drawing/2014/main" val="2074398219"/>
                    </a:ext>
                  </a:extLst>
                </a:gridCol>
                <a:gridCol w="2014330">
                  <a:extLst>
                    <a:ext uri="{9D8B030D-6E8A-4147-A177-3AD203B41FA5}">
                      <a16:colId xmlns:a16="http://schemas.microsoft.com/office/drawing/2014/main" val="3886312273"/>
                    </a:ext>
                  </a:extLst>
                </a:gridCol>
                <a:gridCol w="2040835">
                  <a:extLst>
                    <a:ext uri="{9D8B030D-6E8A-4147-A177-3AD203B41FA5}">
                      <a16:colId xmlns:a16="http://schemas.microsoft.com/office/drawing/2014/main" val="3278915366"/>
                    </a:ext>
                  </a:extLst>
                </a:gridCol>
                <a:gridCol w="2035312">
                  <a:extLst>
                    <a:ext uri="{9D8B030D-6E8A-4147-A177-3AD203B41FA5}">
                      <a16:colId xmlns:a16="http://schemas.microsoft.com/office/drawing/2014/main" val="32688320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460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687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95929-A7B3-4DD5-8B97-C7E23814E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Sentences – simple sentence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82B90B1-364F-4327-96FD-B790A1557A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068755"/>
              </p:ext>
            </p:extLst>
          </p:nvPr>
        </p:nvGraphicFramePr>
        <p:xfrm>
          <a:off x="838200" y="1825625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37386354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5455101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Verb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202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514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158E1-2604-44FD-A2C5-158030674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Sentences – Compound sentence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304F739-1BA5-43EA-B3E3-E27A208051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173569"/>
              </p:ext>
            </p:extLst>
          </p:nvPr>
        </p:nvGraphicFramePr>
        <p:xfrm>
          <a:off x="838200" y="1825625"/>
          <a:ext cx="10515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9330311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3202868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9660507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Simple sentence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Co-ordinating conjunction (FANBOYS)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Simple sentence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459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946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8F897-E768-4299-8C67-C4945A3BA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Sentences – Complex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D8216-3F20-40C1-AA85-D49867D2A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Main clause at the start of the sentence.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Subordinate clause at the start of the sentence.</a:t>
            </a:r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D2E6EB1-3921-4043-89A4-714B9E5BEA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760428"/>
              </p:ext>
            </p:extLst>
          </p:nvPr>
        </p:nvGraphicFramePr>
        <p:xfrm>
          <a:off x="838200" y="2404901"/>
          <a:ext cx="8127999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57223428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3032489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1137092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Main clause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Subordinating conjunction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Subordinate clause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86642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1CDD7CA-EE79-42B5-A468-8CCADAEECB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511757"/>
              </p:ext>
            </p:extLst>
          </p:nvPr>
        </p:nvGraphicFramePr>
        <p:xfrm>
          <a:off x="838199" y="4576049"/>
          <a:ext cx="8128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59942462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1752990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9159856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17116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Subordinating conjunction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Subordinate clause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Comma</a:t>
                      </a:r>
                    </a:p>
                    <a:p>
                      <a:r>
                        <a:rPr lang="en-GB" dirty="0"/>
                        <a:t>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Main clause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239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042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7A260-5571-4192-89C6-9841DFDC6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Active and Passive 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5BBF0-ED63-463E-A833-4CD2A4E28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Active voice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Passive voice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8A5D8D7-926C-4E77-A69E-76D8DD7CE7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739177"/>
              </p:ext>
            </p:extLst>
          </p:nvPr>
        </p:nvGraphicFramePr>
        <p:xfrm>
          <a:off x="838200" y="2626235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73938802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1017426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1936500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705997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Verb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Punctuation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648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42519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47F5CC6-FA48-4D4E-96F0-536C48771A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480716"/>
              </p:ext>
            </p:extLst>
          </p:nvPr>
        </p:nvGraphicFramePr>
        <p:xfrm>
          <a:off x="838200" y="4549544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16608461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8762893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5041954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35511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Punctuation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63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562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534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C1919-0090-4A2A-8EC8-5BD4D4153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Speech – direct speech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9B495C7-3DA2-42F0-B10F-D9B7FE77DD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506482"/>
              </p:ext>
            </p:extLst>
          </p:nvPr>
        </p:nvGraphicFramePr>
        <p:xfrm>
          <a:off x="838200" y="1825625"/>
          <a:ext cx="105156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88808087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20254328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77699565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12315387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10433197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281746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“</a:t>
                      </a:r>
                    </a:p>
                    <a:p>
                      <a:r>
                        <a:rPr lang="en-GB" dirty="0"/>
                        <a:t>Opening speech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Capital Letter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The exact words spoken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. , … ? !</a:t>
                      </a:r>
                    </a:p>
                    <a:p>
                      <a:r>
                        <a:rPr lang="en-GB" dirty="0"/>
                        <a:t>Punctuation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“</a:t>
                      </a:r>
                    </a:p>
                    <a:p>
                      <a:r>
                        <a:rPr lang="en-GB" dirty="0"/>
                        <a:t>Closing speech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Reported phrase – who is speaking / how it is said (optional)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330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767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2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D0D38-D44F-4276-9D4A-AA98C711CD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9600" dirty="0">
                <a:solidFill>
                  <a:srgbClr val="FFFF00"/>
                </a:solidFill>
              </a:rPr>
              <a:t>Reading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A2C590-8365-45CC-9731-3888073904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412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5D7B1-991A-4F87-952B-E10EC94BD9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9600" dirty="0">
                <a:solidFill>
                  <a:srgbClr val="7030A0"/>
                </a:solidFill>
              </a:rPr>
              <a:t>Spelling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26FC52-13AA-4816-BE2A-CB3B86C088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5726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3CD3D38-8351-441E-A85A-AAEBE4B68B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588" y="585978"/>
            <a:ext cx="8878824" cy="568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102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815111-1026-4AFC-93C2-E229360195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588" y="585978"/>
            <a:ext cx="8878824" cy="568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107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F8A1F-18A1-402A-AF4E-C6BF08D78C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9600" dirty="0">
                <a:solidFill>
                  <a:srgbClr val="0070C0"/>
                </a:solidFill>
              </a:rPr>
              <a:t>Punctuation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AA3CBA-9345-4369-BC4F-52800EE325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055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CD8F0B4-637F-4854-BC21-30B051C6CF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458369"/>
              </p:ext>
            </p:extLst>
          </p:nvPr>
        </p:nvGraphicFramePr>
        <p:xfrm>
          <a:off x="2032000" y="719666"/>
          <a:ext cx="8128000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884035191"/>
                    </a:ext>
                  </a:extLst>
                </a:gridCol>
                <a:gridCol w="1051339">
                  <a:extLst>
                    <a:ext uri="{9D8B030D-6E8A-4147-A177-3AD203B41FA5}">
                      <a16:colId xmlns:a16="http://schemas.microsoft.com/office/drawing/2014/main" val="377473848"/>
                    </a:ext>
                  </a:extLst>
                </a:gridCol>
                <a:gridCol w="3012661">
                  <a:extLst>
                    <a:ext uri="{9D8B030D-6E8A-4147-A177-3AD203B41FA5}">
                      <a16:colId xmlns:a16="http://schemas.microsoft.com/office/drawing/2014/main" val="318741131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02915621"/>
                    </a:ext>
                  </a:extLst>
                </a:gridCol>
              </a:tblGrid>
              <a:tr h="364721">
                <a:tc>
                  <a:txBody>
                    <a:bodyPr/>
                    <a:lstStyle/>
                    <a:p>
                      <a:r>
                        <a:rPr lang="en-GB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691610"/>
                  </a:ext>
                </a:extLst>
              </a:tr>
              <a:tr h="364721">
                <a:tc>
                  <a:txBody>
                    <a:bodyPr/>
                    <a:lstStyle/>
                    <a:p>
                      <a:r>
                        <a:rPr lang="en-GB" sz="2000" dirty="0"/>
                        <a:t>Full stop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 finish a sentence.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He ran home.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289979"/>
                  </a:ext>
                </a:extLst>
              </a:tr>
              <a:tr h="364721">
                <a:tc>
                  <a:txBody>
                    <a:bodyPr/>
                    <a:lstStyle/>
                    <a:p>
                      <a:r>
                        <a:rPr lang="en-GB" sz="2000" dirty="0"/>
                        <a:t>Commas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 separate items in a list</a:t>
                      </a:r>
                    </a:p>
                    <a:p>
                      <a:r>
                        <a:rPr lang="en-GB" dirty="0"/>
                        <a:t>After a subordinate clause at the start of a sentence</a:t>
                      </a:r>
                    </a:p>
                    <a:p>
                      <a:r>
                        <a:rPr lang="en-GB" dirty="0"/>
                        <a:t>After a fronted adverbial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099702"/>
                  </a:ext>
                </a:extLst>
              </a:tr>
              <a:tr h="364721">
                <a:tc>
                  <a:txBody>
                    <a:bodyPr/>
                    <a:lstStyle/>
                    <a:p>
                      <a:r>
                        <a:rPr lang="en-GB" sz="2000" dirty="0"/>
                        <a:t>Exclamation 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060172"/>
                  </a:ext>
                </a:extLst>
              </a:tr>
              <a:tr h="364721">
                <a:tc>
                  <a:txBody>
                    <a:bodyPr/>
                    <a:lstStyle/>
                    <a:p>
                      <a:r>
                        <a:rPr lang="en-GB" sz="2000" dirty="0"/>
                        <a:t>Colon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918265"/>
                  </a:ext>
                </a:extLst>
              </a:tr>
              <a:tr h="364721">
                <a:tc>
                  <a:txBody>
                    <a:bodyPr/>
                    <a:lstStyle/>
                    <a:p>
                      <a:r>
                        <a:rPr lang="en-GB" sz="2000" dirty="0"/>
                        <a:t>Semi-colon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6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197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6ACE034-E292-45A0-B193-BB541D6DC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436171"/>
              </p:ext>
            </p:extLst>
          </p:nvPr>
        </p:nvGraphicFramePr>
        <p:xfrm>
          <a:off x="834887" y="1825625"/>
          <a:ext cx="8131313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313">
                  <a:extLst>
                    <a:ext uri="{9D8B030D-6E8A-4147-A177-3AD203B41FA5}">
                      <a16:colId xmlns:a16="http://schemas.microsoft.com/office/drawing/2014/main" val="1456287099"/>
                    </a:ext>
                  </a:extLst>
                </a:gridCol>
                <a:gridCol w="1051339">
                  <a:extLst>
                    <a:ext uri="{9D8B030D-6E8A-4147-A177-3AD203B41FA5}">
                      <a16:colId xmlns:a16="http://schemas.microsoft.com/office/drawing/2014/main" val="530845561"/>
                    </a:ext>
                  </a:extLst>
                </a:gridCol>
                <a:gridCol w="3012661">
                  <a:extLst>
                    <a:ext uri="{9D8B030D-6E8A-4147-A177-3AD203B41FA5}">
                      <a16:colId xmlns:a16="http://schemas.microsoft.com/office/drawing/2014/main" val="4638675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15074144"/>
                    </a:ext>
                  </a:extLst>
                </a:gridCol>
              </a:tblGrid>
              <a:tr h="364721">
                <a:tc>
                  <a:txBody>
                    <a:bodyPr/>
                    <a:lstStyle/>
                    <a:p>
                      <a:r>
                        <a:rPr lang="en-GB" sz="2000" dirty="0"/>
                        <a:t>Punctuation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372722"/>
                  </a:ext>
                </a:extLst>
              </a:tr>
              <a:tr h="364721">
                <a:tc>
                  <a:txBody>
                    <a:bodyPr/>
                    <a:lstStyle/>
                    <a:p>
                      <a:r>
                        <a:rPr lang="en-GB" sz="2000" dirty="0"/>
                        <a:t>Semi-colon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 add extra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085669"/>
                  </a:ext>
                </a:extLst>
              </a:tr>
              <a:tr h="364721">
                <a:tc>
                  <a:txBody>
                    <a:bodyPr/>
                    <a:lstStyle/>
                    <a:p>
                      <a:r>
                        <a:rPr lang="en-GB" sz="2000" dirty="0"/>
                        <a:t>Apostrophe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For possession</a:t>
                      </a:r>
                    </a:p>
                    <a:p>
                      <a:r>
                        <a:rPr lang="en-GB" dirty="0"/>
                        <a:t>For contraction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495769"/>
                  </a:ext>
                </a:extLst>
              </a:tr>
              <a:tr h="364721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-- () ,-,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951645"/>
                  </a:ext>
                </a:extLst>
              </a:tr>
              <a:tr h="364721">
                <a:tc>
                  <a:txBody>
                    <a:bodyPr/>
                    <a:lstStyle/>
                    <a:p>
                      <a:r>
                        <a:rPr lang="en-GB" sz="2000" dirty="0"/>
                        <a:t>Hyphen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198077"/>
                  </a:ext>
                </a:extLst>
              </a:tr>
              <a:tr h="364721">
                <a:tc>
                  <a:txBody>
                    <a:bodyPr/>
                    <a:lstStyle/>
                    <a:p>
                      <a:r>
                        <a:rPr lang="en-GB" sz="2000" dirty="0"/>
                        <a:t>Dash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164569"/>
                  </a:ext>
                </a:extLst>
              </a:tr>
              <a:tr h="364721">
                <a:tc>
                  <a:txBody>
                    <a:bodyPr/>
                    <a:lstStyle/>
                    <a:p>
                      <a:r>
                        <a:rPr lang="en-GB" sz="2000" dirty="0"/>
                        <a:t>Speech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“…….”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234693"/>
                  </a:ext>
                </a:extLst>
              </a:tr>
              <a:tr h="364721">
                <a:tc>
                  <a:txBody>
                    <a:bodyPr/>
                    <a:lstStyle/>
                    <a:p>
                      <a:r>
                        <a:rPr lang="en-GB" sz="2000" dirty="0"/>
                        <a:t>Ellipses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177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2896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3D269-5E79-412E-AB60-E58B5032D2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9600" dirty="0">
                <a:solidFill>
                  <a:srgbClr val="0070C0"/>
                </a:solidFill>
              </a:rPr>
              <a:t>Grammar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F51233-6317-4BE4-89F8-9A90E6C57B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388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A5800-D8DC-40A0-9A30-E52D406CD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Word classes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745896D-E74E-406A-BF44-2B351B48CF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221844"/>
              </p:ext>
            </p:extLst>
          </p:nvPr>
        </p:nvGraphicFramePr>
        <p:xfrm>
          <a:off x="838200" y="1825625"/>
          <a:ext cx="1051560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90469178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28416042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024889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341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Adjective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Describes a noun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607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An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628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Noun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 person, place or 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986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Noun – common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People or things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803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Noun – proper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Person’s name, place name, months/days of the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430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Noun – concrete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Something that can be touched, smelled, heard or tasted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265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Noun – abstract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Ideas, qualities, conditions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505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Noun – collective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 group pf people or things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250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587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3359</TotalTime>
  <Words>289</Words>
  <Application>Microsoft Office PowerPoint</Application>
  <PresentationFormat>Widescreen</PresentationFormat>
  <Paragraphs>124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SATS revision guide</vt:lpstr>
      <vt:lpstr>Spelling</vt:lpstr>
      <vt:lpstr>PowerPoint Presentation</vt:lpstr>
      <vt:lpstr>PowerPoint Presentation</vt:lpstr>
      <vt:lpstr>Punctuation</vt:lpstr>
      <vt:lpstr>PowerPoint Presentation</vt:lpstr>
      <vt:lpstr>PowerPoint Presentation</vt:lpstr>
      <vt:lpstr>Grammar</vt:lpstr>
      <vt:lpstr>Word classes</vt:lpstr>
      <vt:lpstr>Verb tenses</vt:lpstr>
      <vt:lpstr>Sentence Types</vt:lpstr>
      <vt:lpstr>Sentences - Clauses</vt:lpstr>
      <vt:lpstr>Sentences – simple sentence</vt:lpstr>
      <vt:lpstr>Sentences – Compound sentence</vt:lpstr>
      <vt:lpstr>Sentences – Complex sentence</vt:lpstr>
      <vt:lpstr>Active and Passive voice</vt:lpstr>
      <vt:lpstr>Speech – direct speech</vt:lpstr>
      <vt:lpstr>Reading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Malin</dc:creator>
  <cp:lastModifiedBy>Paul Malin</cp:lastModifiedBy>
  <cp:revision>38</cp:revision>
  <cp:lastPrinted>2023-05-04T10:48:53Z</cp:lastPrinted>
  <dcterms:created xsi:type="dcterms:W3CDTF">2023-05-04T10:38:04Z</dcterms:created>
  <dcterms:modified xsi:type="dcterms:W3CDTF">2024-01-18T16:43:24Z</dcterms:modified>
</cp:coreProperties>
</file>