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58" r:id="rId5"/>
    <p:sldId id="259" r:id="rId6"/>
    <p:sldId id="282" r:id="rId7"/>
    <p:sldId id="260" r:id="rId8"/>
    <p:sldId id="261" r:id="rId9"/>
    <p:sldId id="262" r:id="rId10"/>
    <p:sldId id="265" r:id="rId11"/>
    <p:sldId id="266" r:id="rId12"/>
    <p:sldId id="267" r:id="rId13"/>
    <p:sldId id="286" r:id="rId14"/>
    <p:sldId id="285" r:id="rId15"/>
    <p:sldId id="283" r:id="rId16"/>
    <p:sldId id="284" r:id="rId17"/>
    <p:sldId id="268" r:id="rId18"/>
    <p:sldId id="269" r:id="rId19"/>
    <p:sldId id="270" r:id="rId20"/>
    <p:sldId id="271" r:id="rId21"/>
    <p:sldId id="290" r:id="rId22"/>
    <p:sldId id="291" r:id="rId23"/>
    <p:sldId id="272" r:id="rId24"/>
    <p:sldId id="273" r:id="rId25"/>
    <p:sldId id="275" r:id="rId26"/>
    <p:sldId id="274" r:id="rId27"/>
    <p:sldId id="276" r:id="rId28"/>
    <p:sldId id="277" r:id="rId29"/>
    <p:sldId id="287" r:id="rId30"/>
    <p:sldId id="278" r:id="rId31"/>
    <p:sldId id="288" r:id="rId32"/>
    <p:sldId id="279" r:id="rId33"/>
    <p:sldId id="280" r:id="rId34"/>
    <p:sldId id="289" r:id="rId35"/>
    <p:sldId id="281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81E3-A7EF-4E6E-A898-EC61D12651D4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E62A-8A6D-4AEF-930B-00BA4BBC1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74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81E3-A7EF-4E6E-A898-EC61D12651D4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E62A-8A6D-4AEF-930B-00BA4BBC1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70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81E3-A7EF-4E6E-A898-EC61D12651D4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E62A-8A6D-4AEF-930B-00BA4BBC1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81E3-A7EF-4E6E-A898-EC61D12651D4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E62A-8A6D-4AEF-930B-00BA4BBC1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40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81E3-A7EF-4E6E-A898-EC61D12651D4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E62A-8A6D-4AEF-930B-00BA4BBC1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94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81E3-A7EF-4E6E-A898-EC61D12651D4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E62A-8A6D-4AEF-930B-00BA4BBC1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8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81E3-A7EF-4E6E-A898-EC61D12651D4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E62A-8A6D-4AEF-930B-00BA4BBC1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03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81E3-A7EF-4E6E-A898-EC61D12651D4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E62A-8A6D-4AEF-930B-00BA4BBC1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22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81E3-A7EF-4E6E-A898-EC61D12651D4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E62A-8A6D-4AEF-930B-00BA4BBC1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97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81E3-A7EF-4E6E-A898-EC61D12651D4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E62A-8A6D-4AEF-930B-00BA4BBC1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35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81E3-A7EF-4E6E-A898-EC61D12651D4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E62A-8A6D-4AEF-930B-00BA4BBC1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33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181E3-A7EF-4E6E-A898-EC61D12651D4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E62A-8A6D-4AEF-930B-00BA4BBC1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15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hiterosemaths.com/parent-resource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Silsden Primary School</a:t>
            </a:r>
            <a:br>
              <a:rPr lang="en-GB" dirty="0"/>
            </a:br>
            <a:r>
              <a:rPr lang="en-GB" dirty="0"/>
              <a:t>Year 6 SATs Revision Guide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Maths (2022/23)</a:t>
            </a:r>
          </a:p>
          <a:p>
            <a:endParaRPr lang="en-GB" dirty="0"/>
          </a:p>
          <a:p>
            <a:r>
              <a:rPr lang="en-GB" dirty="0"/>
              <a:t>For full revision workbooks, see </a:t>
            </a:r>
            <a:r>
              <a:rPr lang="en-GB" dirty="0">
                <a:hlinkClick r:id="rId2"/>
              </a:rPr>
              <a:t>White Rose Maths Parent Resources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476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with decimals – multiply and divide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14.57 x 5</a:t>
            </a:r>
          </a:p>
          <a:p>
            <a:r>
              <a:rPr lang="en-GB" dirty="0"/>
              <a:t>“5 lots of 14.57”</a:t>
            </a:r>
          </a:p>
          <a:p>
            <a:r>
              <a:rPr lang="en-GB" dirty="0"/>
              <a:t>5 underneath the furthest right column.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78.75 ÷ 5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280759"/>
              </p:ext>
            </p:extLst>
          </p:nvPr>
        </p:nvGraphicFramePr>
        <p:xfrm>
          <a:off x="838200" y="4001294"/>
          <a:ext cx="470045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2626">
                  <a:extLst>
                    <a:ext uri="{9D8B030D-6E8A-4147-A177-3AD203B41FA5}">
                      <a16:colId xmlns:a16="http://schemas.microsoft.com/office/drawing/2014/main" val="2736879147"/>
                    </a:ext>
                  </a:extLst>
                </a:gridCol>
                <a:gridCol w="862626">
                  <a:extLst>
                    <a:ext uri="{9D8B030D-6E8A-4147-A177-3AD203B41FA5}">
                      <a16:colId xmlns:a16="http://schemas.microsoft.com/office/drawing/2014/main" val="265514519"/>
                    </a:ext>
                  </a:extLst>
                </a:gridCol>
                <a:gridCol w="862626">
                  <a:extLst>
                    <a:ext uri="{9D8B030D-6E8A-4147-A177-3AD203B41FA5}">
                      <a16:colId xmlns:a16="http://schemas.microsoft.com/office/drawing/2014/main" val="1682796522"/>
                    </a:ext>
                  </a:extLst>
                </a:gridCol>
                <a:gridCol w="387320">
                  <a:extLst>
                    <a:ext uri="{9D8B030D-6E8A-4147-A177-3AD203B41FA5}">
                      <a16:colId xmlns:a16="http://schemas.microsoft.com/office/drawing/2014/main" val="1154023350"/>
                    </a:ext>
                  </a:extLst>
                </a:gridCol>
                <a:gridCol w="862626">
                  <a:extLst>
                    <a:ext uri="{9D8B030D-6E8A-4147-A177-3AD203B41FA5}">
                      <a16:colId xmlns:a16="http://schemas.microsoft.com/office/drawing/2014/main" val="4054025553"/>
                    </a:ext>
                  </a:extLst>
                </a:gridCol>
                <a:gridCol w="862626">
                  <a:extLst>
                    <a:ext uri="{9D8B030D-6E8A-4147-A177-3AD203B41FA5}">
                      <a16:colId xmlns:a16="http://schemas.microsoft.com/office/drawing/2014/main" val="10973730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93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7144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97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58839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194771"/>
              </p:ext>
            </p:extLst>
          </p:nvPr>
        </p:nvGraphicFramePr>
        <p:xfrm>
          <a:off x="6276703" y="2587654"/>
          <a:ext cx="465691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8662">
                  <a:extLst>
                    <a:ext uri="{9D8B030D-6E8A-4147-A177-3AD203B41FA5}">
                      <a16:colId xmlns:a16="http://schemas.microsoft.com/office/drawing/2014/main" val="3605050092"/>
                    </a:ext>
                  </a:extLst>
                </a:gridCol>
                <a:gridCol w="858662">
                  <a:extLst>
                    <a:ext uri="{9D8B030D-6E8A-4147-A177-3AD203B41FA5}">
                      <a16:colId xmlns:a16="http://schemas.microsoft.com/office/drawing/2014/main" val="2108401374"/>
                    </a:ext>
                  </a:extLst>
                </a:gridCol>
                <a:gridCol w="858662">
                  <a:extLst>
                    <a:ext uri="{9D8B030D-6E8A-4147-A177-3AD203B41FA5}">
                      <a16:colId xmlns:a16="http://schemas.microsoft.com/office/drawing/2014/main" val="388362362"/>
                    </a:ext>
                  </a:extLst>
                </a:gridCol>
                <a:gridCol w="363600">
                  <a:extLst>
                    <a:ext uri="{9D8B030D-6E8A-4147-A177-3AD203B41FA5}">
                      <a16:colId xmlns:a16="http://schemas.microsoft.com/office/drawing/2014/main" val="1499595277"/>
                    </a:ext>
                  </a:extLst>
                </a:gridCol>
                <a:gridCol w="858662">
                  <a:extLst>
                    <a:ext uri="{9D8B030D-6E8A-4147-A177-3AD203B41FA5}">
                      <a16:colId xmlns:a16="http://schemas.microsoft.com/office/drawing/2014/main" val="1395634694"/>
                    </a:ext>
                  </a:extLst>
                </a:gridCol>
                <a:gridCol w="858662">
                  <a:extLst>
                    <a:ext uri="{9D8B030D-6E8A-4147-A177-3AD203B41FA5}">
                      <a16:colId xmlns:a16="http://schemas.microsoft.com/office/drawing/2014/main" val="25947977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747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3200" dirty="0"/>
                        <a:t>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aseline="300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GB" sz="3200" dirty="0"/>
                        <a:t>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3200" dirty="0"/>
                        <a:t>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4874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113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Factors and Prime Numbers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Factors of 18:</a:t>
            </a:r>
          </a:p>
          <a:p>
            <a:pPr marL="0" indent="0">
              <a:buNone/>
            </a:pPr>
            <a:r>
              <a:rPr lang="en-GB" dirty="0"/>
              <a:t>1 and 18 	(1 x 18 = 18)</a:t>
            </a:r>
          </a:p>
          <a:p>
            <a:pPr marL="0" indent="0">
              <a:buNone/>
            </a:pPr>
            <a:r>
              <a:rPr lang="en-GB" dirty="0"/>
              <a:t>2 and 9 	(2 x 9 = 18)</a:t>
            </a:r>
          </a:p>
          <a:p>
            <a:pPr marL="0" indent="0">
              <a:buNone/>
            </a:pPr>
            <a:r>
              <a:rPr lang="en-GB" dirty="0"/>
              <a:t>3 and 6	(3 x 6 = 18)</a:t>
            </a:r>
          </a:p>
          <a:p>
            <a:r>
              <a:rPr lang="en-GB" dirty="0"/>
              <a:t>Factors of 25:</a:t>
            </a:r>
          </a:p>
          <a:p>
            <a:pPr marL="0" indent="0">
              <a:buNone/>
            </a:pPr>
            <a:r>
              <a:rPr lang="en-GB" dirty="0"/>
              <a:t>1 and 25	(1 x 25 = 25)</a:t>
            </a:r>
          </a:p>
          <a:p>
            <a:pPr marL="0" indent="0">
              <a:buNone/>
            </a:pPr>
            <a:r>
              <a:rPr lang="en-GB" dirty="0"/>
              <a:t>5		(5 x 5 = 25)</a:t>
            </a:r>
          </a:p>
          <a:p>
            <a:r>
              <a:rPr lang="en-GB" dirty="0"/>
              <a:t>18 and 25 do not share a </a:t>
            </a:r>
            <a:r>
              <a:rPr lang="en-GB" dirty="0">
                <a:solidFill>
                  <a:srgbClr val="00B0F0"/>
                </a:solidFill>
              </a:rPr>
              <a:t>common factor</a:t>
            </a:r>
            <a:r>
              <a:rPr lang="en-GB" dirty="0"/>
              <a:t> (other than 1).</a:t>
            </a:r>
          </a:p>
          <a:p>
            <a:r>
              <a:rPr lang="en-GB" dirty="0">
                <a:solidFill>
                  <a:srgbClr val="00B0F0"/>
                </a:solidFill>
              </a:rPr>
              <a:t>Prime factors</a:t>
            </a:r>
            <a:r>
              <a:rPr lang="en-GB" dirty="0"/>
              <a:t> are factors that are also prime numbers.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 </a:t>
            </a:r>
            <a:r>
              <a:rPr lang="en-GB" dirty="0">
                <a:solidFill>
                  <a:srgbClr val="00B0F0"/>
                </a:solidFill>
              </a:rPr>
              <a:t>prime number</a:t>
            </a:r>
            <a:r>
              <a:rPr lang="en-GB" dirty="0"/>
              <a:t> has exactly two factors – 1 and itself.</a:t>
            </a:r>
          </a:p>
          <a:p>
            <a:r>
              <a:rPr lang="en-GB" dirty="0"/>
              <a:t>2 is the only even prime number.</a:t>
            </a:r>
          </a:p>
          <a:p>
            <a:r>
              <a:rPr lang="en-GB" dirty="0"/>
              <a:t>1 is not a prime number as it has only 1 factor.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Prime numbers up to 20:</a:t>
            </a:r>
          </a:p>
          <a:p>
            <a:pPr marL="457200" lvl="1" indent="0">
              <a:buNone/>
            </a:pPr>
            <a:r>
              <a:rPr lang="en-GB" dirty="0"/>
              <a:t>2, 3, 5, 7, 11, 13, 17, 19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>
                <a:solidFill>
                  <a:srgbClr val="00B0F0"/>
                </a:solidFill>
              </a:rPr>
              <a:t>Prime factors</a:t>
            </a:r>
            <a:r>
              <a:rPr lang="en-GB" dirty="0"/>
              <a:t> of 24 in </a:t>
            </a:r>
            <a:r>
              <a:rPr lang="en-GB" dirty="0">
                <a:solidFill>
                  <a:srgbClr val="FF0000"/>
                </a:solidFill>
              </a:rPr>
              <a:t>red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Factor pairs:	1 and 24	</a:t>
            </a:r>
            <a:r>
              <a:rPr lang="en-GB" dirty="0">
                <a:solidFill>
                  <a:srgbClr val="FF0000"/>
                </a:solidFill>
              </a:rPr>
              <a:t>2</a:t>
            </a:r>
            <a:r>
              <a:rPr lang="en-GB" dirty="0"/>
              <a:t> and 12</a:t>
            </a:r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>
                <a:solidFill>
                  <a:srgbClr val="FF0000"/>
                </a:solidFill>
              </a:rPr>
              <a:t>3</a:t>
            </a:r>
            <a:r>
              <a:rPr lang="en-GB" dirty="0"/>
              <a:t> and 8	4 and 6</a:t>
            </a:r>
          </a:p>
        </p:txBody>
      </p:sp>
    </p:spTree>
    <p:extLst>
      <p:ext uri="{BB962C8B-B14F-4D97-AF65-F5344CB8AC3E}">
        <p14:creationId xmlns:p14="http://schemas.microsoft.com/office/powerpoint/2010/main" val="1100024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Multiples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dirty="0">
                <a:solidFill>
                  <a:srgbClr val="00B0F0"/>
                </a:solidFill>
              </a:rPr>
              <a:t>multiple</a:t>
            </a:r>
            <a:r>
              <a:rPr lang="en-GB" dirty="0"/>
              <a:t> of a number is any number that appears in its times table.</a:t>
            </a:r>
          </a:p>
          <a:p>
            <a:r>
              <a:rPr lang="en-GB" dirty="0"/>
              <a:t>Multiples of 4:</a:t>
            </a:r>
          </a:p>
          <a:p>
            <a:pPr marL="457200" lvl="1" indent="0">
              <a:buNone/>
            </a:pPr>
            <a:r>
              <a:rPr lang="en-GB" dirty="0"/>
              <a:t>4, 8, 12, 16, 20, 24, </a:t>
            </a:r>
            <a:r>
              <a:rPr lang="en-GB" dirty="0">
                <a:solidFill>
                  <a:srgbClr val="FF0000"/>
                </a:solidFill>
              </a:rPr>
              <a:t>28</a:t>
            </a:r>
            <a:r>
              <a:rPr lang="en-GB" dirty="0"/>
              <a:t>, 32, 36, 40, 44, 48, 52, </a:t>
            </a:r>
            <a:r>
              <a:rPr lang="en-GB" dirty="0">
                <a:solidFill>
                  <a:srgbClr val="FF0000"/>
                </a:solidFill>
              </a:rPr>
              <a:t>56</a:t>
            </a:r>
            <a:r>
              <a:rPr lang="en-GB" dirty="0"/>
              <a:t> etc.</a:t>
            </a:r>
          </a:p>
          <a:p>
            <a:r>
              <a:rPr lang="en-GB" dirty="0"/>
              <a:t>Multiples of 7:</a:t>
            </a:r>
          </a:p>
          <a:p>
            <a:pPr marL="457200" lvl="1" indent="0">
              <a:buNone/>
            </a:pPr>
            <a:r>
              <a:rPr lang="en-GB" dirty="0"/>
              <a:t>7, 14, 21, </a:t>
            </a:r>
            <a:r>
              <a:rPr lang="en-GB" dirty="0">
                <a:solidFill>
                  <a:srgbClr val="FF0000"/>
                </a:solidFill>
              </a:rPr>
              <a:t>28</a:t>
            </a:r>
            <a:r>
              <a:rPr lang="en-GB" dirty="0"/>
              <a:t>, 35, 42, 49, </a:t>
            </a:r>
            <a:r>
              <a:rPr lang="en-GB" dirty="0">
                <a:solidFill>
                  <a:srgbClr val="FF0000"/>
                </a:solidFill>
              </a:rPr>
              <a:t>56</a:t>
            </a:r>
            <a:r>
              <a:rPr lang="en-GB" dirty="0"/>
              <a:t>, 63, 70, 77, 84, 91, 98 etc.</a:t>
            </a:r>
          </a:p>
          <a:p>
            <a:r>
              <a:rPr lang="en-GB" dirty="0"/>
              <a:t>A </a:t>
            </a:r>
            <a:r>
              <a:rPr lang="en-GB" dirty="0">
                <a:solidFill>
                  <a:srgbClr val="00B0F0"/>
                </a:solidFill>
              </a:rPr>
              <a:t>common multiple</a:t>
            </a:r>
            <a:r>
              <a:rPr lang="en-GB" dirty="0"/>
              <a:t> is a multiple that is shared by two or more numbers. </a:t>
            </a:r>
          </a:p>
          <a:p>
            <a:pPr lvl="1"/>
            <a:r>
              <a:rPr lang="en-GB" dirty="0"/>
              <a:t>E.g. the first two common multiples of 4 and 7 are 28 and 56.</a:t>
            </a:r>
          </a:p>
          <a:p>
            <a:pPr lvl="1"/>
            <a:r>
              <a:rPr lang="en-GB" dirty="0"/>
              <a:t>The </a:t>
            </a:r>
            <a:r>
              <a:rPr lang="en-GB" dirty="0">
                <a:solidFill>
                  <a:srgbClr val="00B0F0"/>
                </a:solidFill>
              </a:rPr>
              <a:t>lowest common multiple</a:t>
            </a:r>
            <a:r>
              <a:rPr lang="en-GB" dirty="0"/>
              <a:t> of 4 and 7 is 28.</a:t>
            </a:r>
          </a:p>
        </p:txBody>
      </p:sp>
    </p:spTree>
    <p:extLst>
      <p:ext uri="{BB962C8B-B14F-4D97-AF65-F5344CB8AC3E}">
        <p14:creationId xmlns:p14="http://schemas.microsoft.com/office/powerpoint/2010/main" val="4072899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Square and Cube Numbers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A square number is the product (result) of multiplying a number by itself.</a:t>
            </a:r>
          </a:p>
          <a:p>
            <a:endParaRPr lang="en-GB" dirty="0"/>
          </a:p>
          <a:p>
            <a:r>
              <a:rPr lang="en-GB" dirty="0"/>
              <a:t>3</a:t>
            </a:r>
            <a:r>
              <a:rPr lang="en-GB" baseline="30000" dirty="0"/>
              <a:t>2</a:t>
            </a:r>
            <a:r>
              <a:rPr lang="en-GB" dirty="0"/>
              <a:t> = 3 x 3 = 9</a:t>
            </a:r>
          </a:p>
          <a:p>
            <a:r>
              <a:rPr lang="en-GB" dirty="0"/>
              <a:t>8</a:t>
            </a:r>
            <a:r>
              <a:rPr lang="en-GB" baseline="30000" dirty="0"/>
              <a:t>2</a:t>
            </a:r>
            <a:r>
              <a:rPr lang="en-GB" dirty="0"/>
              <a:t> = 8 x 8 = 64</a:t>
            </a:r>
          </a:p>
          <a:p>
            <a:r>
              <a:rPr lang="en-GB" dirty="0"/>
              <a:t>10</a:t>
            </a:r>
            <a:r>
              <a:rPr lang="en-GB" baseline="30000" dirty="0"/>
              <a:t>2</a:t>
            </a:r>
            <a:r>
              <a:rPr lang="en-GB" dirty="0"/>
              <a:t> = 10 x 10 = 100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 cube number is the product (result) of multiplying a number by itself and itself again.</a:t>
            </a:r>
          </a:p>
          <a:p>
            <a:endParaRPr lang="en-GB" dirty="0"/>
          </a:p>
          <a:p>
            <a:r>
              <a:rPr lang="en-GB" dirty="0"/>
              <a:t>5</a:t>
            </a:r>
            <a:r>
              <a:rPr lang="en-GB" baseline="30000" dirty="0"/>
              <a:t>3</a:t>
            </a:r>
            <a:r>
              <a:rPr lang="en-GB" dirty="0"/>
              <a:t> = 5 x 5 x 5 = 125</a:t>
            </a:r>
          </a:p>
          <a:p>
            <a:r>
              <a:rPr lang="en-GB" dirty="0"/>
              <a:t>6</a:t>
            </a:r>
            <a:r>
              <a:rPr lang="en-GB" baseline="30000" dirty="0"/>
              <a:t>3</a:t>
            </a:r>
            <a:r>
              <a:rPr lang="en-GB" dirty="0"/>
              <a:t> = 6 x 6 x 6 = 216</a:t>
            </a:r>
          </a:p>
          <a:p>
            <a:r>
              <a:rPr lang="en-GB" dirty="0"/>
              <a:t>9</a:t>
            </a:r>
            <a:r>
              <a:rPr lang="en-GB" baseline="30000" dirty="0"/>
              <a:t>3</a:t>
            </a:r>
            <a:r>
              <a:rPr lang="en-GB" dirty="0"/>
              <a:t> = 9 x 9 x 9 = 729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137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BIDMAS (order of operations)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</a:t>
            </a:r>
            <a:r>
              <a:rPr lang="en-GB" dirty="0"/>
              <a:t>rackets</a:t>
            </a:r>
          </a:p>
          <a:p>
            <a:r>
              <a:rPr lang="en-GB" b="1" dirty="0">
                <a:solidFill>
                  <a:srgbClr val="00B050"/>
                </a:solidFill>
              </a:rPr>
              <a:t>I</a:t>
            </a:r>
            <a:r>
              <a:rPr lang="en-GB" dirty="0"/>
              <a:t>ndices (squares and cubes)</a:t>
            </a:r>
          </a:p>
          <a:p>
            <a:r>
              <a:rPr lang="en-GB" b="1" dirty="0">
                <a:solidFill>
                  <a:srgbClr val="0070C0"/>
                </a:solidFill>
              </a:rPr>
              <a:t>D</a:t>
            </a:r>
            <a:r>
              <a:rPr lang="en-GB" dirty="0"/>
              <a:t>ivision		</a:t>
            </a:r>
          </a:p>
          <a:p>
            <a:r>
              <a:rPr lang="en-GB" b="1" dirty="0">
                <a:solidFill>
                  <a:srgbClr val="7030A0"/>
                </a:solidFill>
              </a:rPr>
              <a:t>M</a:t>
            </a:r>
            <a:r>
              <a:rPr lang="en-GB" dirty="0"/>
              <a:t>ultiplication</a:t>
            </a:r>
          </a:p>
          <a:p>
            <a:r>
              <a:rPr lang="en-GB" b="1" dirty="0">
                <a:solidFill>
                  <a:srgbClr val="C00000"/>
                </a:solidFill>
              </a:rPr>
              <a:t>A</a:t>
            </a:r>
            <a:r>
              <a:rPr lang="en-GB" dirty="0"/>
              <a:t>ddition</a:t>
            </a:r>
          </a:p>
          <a:p>
            <a:r>
              <a:rPr lang="en-GB" b="1" dirty="0">
                <a:solidFill>
                  <a:srgbClr val="FF3300"/>
                </a:solidFill>
              </a:rPr>
              <a:t>S</a:t>
            </a:r>
            <a:r>
              <a:rPr lang="en-GB" dirty="0"/>
              <a:t>ubtraction</a:t>
            </a:r>
          </a:p>
          <a:p>
            <a:endParaRPr lang="en-GB" dirty="0"/>
          </a:p>
          <a:p>
            <a:r>
              <a:rPr lang="en-GB" dirty="0"/>
              <a:t>9</a:t>
            </a:r>
            <a:r>
              <a:rPr lang="en-GB" baseline="30000" dirty="0"/>
              <a:t>2</a:t>
            </a:r>
            <a:r>
              <a:rPr lang="en-GB" dirty="0"/>
              <a:t> – 36 ÷ 9		= indices, then division, then subtraction</a:t>
            </a:r>
          </a:p>
          <a:p>
            <a:pPr marL="0" indent="0">
              <a:buNone/>
            </a:pPr>
            <a:r>
              <a:rPr lang="en-GB" dirty="0"/>
              <a:t>			= 81 – 36 ÷ 9	= 81 – 4	= 77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547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Fractions - language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4757011"/>
              </p:ext>
            </p:extLst>
          </p:nvPr>
        </p:nvGraphicFramePr>
        <p:xfrm>
          <a:off x="838200" y="1825625"/>
          <a:ext cx="5181600" cy="438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1383224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3800" b="1" u="sng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0330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3800" b="1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8135445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67747289"/>
              </p:ext>
            </p:extLst>
          </p:nvPr>
        </p:nvGraphicFramePr>
        <p:xfrm>
          <a:off x="6172200" y="1825625"/>
          <a:ext cx="5181600" cy="3974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3791319677"/>
                    </a:ext>
                  </a:extLst>
                </a:gridCol>
              </a:tblGrid>
              <a:tr h="99357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Numerator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3725363"/>
                  </a:ext>
                </a:extLst>
              </a:tr>
              <a:tr h="993571">
                <a:tc>
                  <a:txBody>
                    <a:bodyPr/>
                    <a:lstStyle/>
                    <a:p>
                      <a:pPr algn="ctr"/>
                      <a:r>
                        <a:rPr lang="en-GB" sz="2800" u="none" dirty="0"/>
                        <a:t>(how many parts you have)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805524"/>
                  </a:ext>
                </a:extLst>
              </a:tr>
              <a:tr h="99357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Denominator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3388897"/>
                  </a:ext>
                </a:extLst>
              </a:tr>
              <a:tr h="99357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(how many</a:t>
                      </a:r>
                      <a:r>
                        <a:rPr lang="en-GB" sz="2800" baseline="0" dirty="0"/>
                        <a:t> parts make up the whole)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3054201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4140927" y="2442754"/>
            <a:ext cx="3592284" cy="4963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140927" y="4502331"/>
            <a:ext cx="3592284" cy="4963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24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Improper Fractions and Mixed Numbers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134942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Improper fractions have a numerator higher than the denominator.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6723"/>
              </p:ext>
            </p:extLst>
          </p:nvPr>
        </p:nvGraphicFramePr>
        <p:xfrm>
          <a:off x="839787" y="3288847"/>
          <a:ext cx="5157787" cy="2621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57787">
                  <a:extLst>
                    <a:ext uri="{9D8B030D-6E8A-4147-A177-3AD203B41FA5}">
                      <a16:colId xmlns:a16="http://schemas.microsoft.com/office/drawing/2014/main" val="41549911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8000" u="sng" dirty="0"/>
                        <a:t>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7686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80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0970628"/>
                  </a:ext>
                </a:extLst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134942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Mixed numbers are made up of an integer (whole number) and a fraction.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51417198"/>
              </p:ext>
            </p:extLst>
          </p:nvPr>
        </p:nvGraphicFramePr>
        <p:xfrm>
          <a:off x="7147265" y="3311980"/>
          <a:ext cx="3233058" cy="2621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6529">
                  <a:extLst>
                    <a:ext uri="{9D8B030D-6E8A-4147-A177-3AD203B41FA5}">
                      <a16:colId xmlns:a16="http://schemas.microsoft.com/office/drawing/2014/main" val="3272960215"/>
                    </a:ext>
                  </a:extLst>
                </a:gridCol>
                <a:gridCol w="1616529">
                  <a:extLst>
                    <a:ext uri="{9D8B030D-6E8A-4147-A177-3AD203B41FA5}">
                      <a16:colId xmlns:a16="http://schemas.microsoft.com/office/drawing/2014/main" val="47298891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16600" dirty="0"/>
                        <a:t>3</a:t>
                      </a:r>
                      <a:endParaRPr lang="en-GB" sz="8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u="sng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995096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86235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46320" y="3668463"/>
            <a:ext cx="1828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/>
              <a:t>=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915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Fractions with the same denominator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0" dirty="0"/>
              <a:t>3/9 + 4/9 = 7/9 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47688450"/>
              </p:ext>
            </p:extLst>
          </p:nvPr>
        </p:nvGraphicFramePr>
        <p:xfrm>
          <a:off x="839788" y="3264853"/>
          <a:ext cx="51577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087">
                  <a:extLst>
                    <a:ext uri="{9D8B030D-6E8A-4147-A177-3AD203B41FA5}">
                      <a16:colId xmlns:a16="http://schemas.microsoft.com/office/drawing/2014/main" val="931356586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2619729115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1561386385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635111162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3235104313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3486352104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1280800728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835804185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1752964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405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7792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44668752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681162"/>
            <a:ext cx="5183188" cy="140167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8/10 – 3/10 = 5/10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Simplifies to 1/2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29370522"/>
              </p:ext>
            </p:extLst>
          </p:nvPr>
        </p:nvGraphicFramePr>
        <p:xfrm>
          <a:off x="6172200" y="3261859"/>
          <a:ext cx="518319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319">
                  <a:extLst>
                    <a:ext uri="{9D8B030D-6E8A-4147-A177-3AD203B41FA5}">
                      <a16:colId xmlns:a16="http://schemas.microsoft.com/office/drawing/2014/main" val="2585615366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1127582004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618440062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2996075944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3751549936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4202468406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2480062467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911542351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1773456669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407313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2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7616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1165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144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Fractions with the different denominator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 order to add, subtract, compare or order fractions, you must have a COMMON DENOMINATOR</a:t>
            </a:r>
          </a:p>
          <a:p>
            <a:endParaRPr lang="en-GB" dirty="0"/>
          </a:p>
          <a:p>
            <a:r>
              <a:rPr lang="en-GB" dirty="0"/>
              <a:t>4/7 + 5/6</a:t>
            </a:r>
          </a:p>
          <a:p>
            <a:r>
              <a:rPr lang="en-GB" dirty="0"/>
              <a:t>Step 1: Find equivalent fractions using a common denominator</a:t>
            </a:r>
          </a:p>
          <a:p>
            <a:pPr marL="0" indent="0">
              <a:buNone/>
            </a:pPr>
            <a:r>
              <a:rPr lang="en-GB" dirty="0"/>
              <a:t>	4/7 = 24/42 (multiply both numerator and denominator by 6)</a:t>
            </a:r>
          </a:p>
          <a:p>
            <a:pPr marL="0" indent="0">
              <a:buNone/>
            </a:pPr>
            <a:r>
              <a:rPr lang="en-GB" dirty="0"/>
              <a:t>	5/6 = 35/42 (multiply both numerator and denominator by 7)</a:t>
            </a:r>
          </a:p>
          <a:p>
            <a:r>
              <a:rPr lang="en-GB" dirty="0"/>
              <a:t>24/42 + 35/42 = 59/42</a:t>
            </a:r>
          </a:p>
          <a:p>
            <a:r>
              <a:rPr lang="en-GB" dirty="0"/>
              <a:t>Convert to mixed number: 59/42 = 1   17/42</a:t>
            </a:r>
          </a:p>
        </p:txBody>
      </p:sp>
    </p:spTree>
    <p:extLst>
      <p:ext uri="{BB962C8B-B14F-4D97-AF65-F5344CB8AC3E}">
        <p14:creationId xmlns:p14="http://schemas.microsoft.com/office/powerpoint/2010/main" val="2377521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Multiplying Fractions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3/13 x 4 (“4 lots of 3/13”)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Top tip: Multiply the </a:t>
            </a:r>
            <a:r>
              <a:rPr lang="en-GB" dirty="0">
                <a:solidFill>
                  <a:srgbClr val="00B0F0"/>
                </a:solidFill>
              </a:rPr>
              <a:t>numerator only</a:t>
            </a:r>
            <a:r>
              <a:rPr lang="en-GB" dirty="0"/>
              <a:t> by the integer. </a:t>
            </a:r>
          </a:p>
          <a:p>
            <a:r>
              <a:rPr lang="en-GB" dirty="0"/>
              <a:t>E.g. 7/12 x 3 	= 21/12 	= 1   9/12</a:t>
            </a:r>
          </a:p>
          <a:p>
            <a:r>
              <a:rPr lang="en-GB" dirty="0"/>
              <a:t>Multiply fractions by fractions: Multiply numerator </a:t>
            </a:r>
            <a:r>
              <a:rPr lang="en-GB" u="sng" dirty="0"/>
              <a:t>and</a:t>
            </a:r>
            <a:r>
              <a:rPr lang="en-GB" dirty="0"/>
              <a:t> denominator</a:t>
            </a:r>
          </a:p>
          <a:p>
            <a:r>
              <a:rPr lang="en-GB" dirty="0"/>
              <a:t>E.g. 1/4 x 1/2 = 1/8 		2/3 x 1/7 = 2/21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121347"/>
              </p:ext>
            </p:extLst>
          </p:nvPr>
        </p:nvGraphicFramePr>
        <p:xfrm>
          <a:off x="1169851" y="2275993"/>
          <a:ext cx="812799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230">
                  <a:extLst>
                    <a:ext uri="{9D8B030D-6E8A-4147-A177-3AD203B41FA5}">
                      <a16:colId xmlns:a16="http://schemas.microsoft.com/office/drawing/2014/main" val="3580486139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90981818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975278827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418909136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41974860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78431588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562115626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489867767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27469923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26501910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448303005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583430868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921141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91493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607697"/>
              </p:ext>
            </p:extLst>
          </p:nvPr>
        </p:nvGraphicFramePr>
        <p:xfrm>
          <a:off x="1169851" y="2773959"/>
          <a:ext cx="812799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230">
                  <a:extLst>
                    <a:ext uri="{9D8B030D-6E8A-4147-A177-3AD203B41FA5}">
                      <a16:colId xmlns:a16="http://schemas.microsoft.com/office/drawing/2014/main" val="3580486139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90981818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975278827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418909136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41974860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78431588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562115626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489867767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27469923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26501910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448303005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583430868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921141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91493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786494"/>
              </p:ext>
            </p:extLst>
          </p:nvPr>
        </p:nvGraphicFramePr>
        <p:xfrm>
          <a:off x="1169851" y="3232138"/>
          <a:ext cx="812799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230">
                  <a:extLst>
                    <a:ext uri="{9D8B030D-6E8A-4147-A177-3AD203B41FA5}">
                      <a16:colId xmlns:a16="http://schemas.microsoft.com/office/drawing/2014/main" val="3580486139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90981818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975278827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418909136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41974860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78431588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562115626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489867767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27469923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26501910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448303005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583430868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921141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91493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620797"/>
              </p:ext>
            </p:extLst>
          </p:nvPr>
        </p:nvGraphicFramePr>
        <p:xfrm>
          <a:off x="1169851" y="3712891"/>
          <a:ext cx="812799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230">
                  <a:extLst>
                    <a:ext uri="{9D8B030D-6E8A-4147-A177-3AD203B41FA5}">
                      <a16:colId xmlns:a16="http://schemas.microsoft.com/office/drawing/2014/main" val="3580486139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90981818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975278827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418909136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41974860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78431588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562115626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489867767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27469923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26501910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448303005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583430868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921141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91493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29492" y="2638403"/>
            <a:ext cx="1959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= 12/13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432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Column Addition and Subtraction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3,242 + 17,857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Line up the digits using place value knowledge.</a:t>
            </a:r>
          </a:p>
          <a:p>
            <a:r>
              <a:rPr lang="en-GB" dirty="0"/>
              <a:t>Leave an exchanging line (2 hundreds + 8 hundreds = 10 hundreds. Exchange 10 hundreds for 1 thousand).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884,091 – 368,564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Line up the digits using place value knowledge.</a:t>
            </a:r>
          </a:p>
          <a:p>
            <a:r>
              <a:rPr lang="en-GB" dirty="0"/>
              <a:t>You cannot swap numbers round.</a:t>
            </a:r>
          </a:p>
          <a:p>
            <a:r>
              <a:rPr lang="en-GB" dirty="0"/>
              <a:t>Exchange from column to the left if top digit is less than digit below.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058142"/>
              </p:ext>
            </p:extLst>
          </p:nvPr>
        </p:nvGraphicFramePr>
        <p:xfrm>
          <a:off x="986971" y="2206292"/>
          <a:ext cx="2618376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6396">
                  <a:extLst>
                    <a:ext uri="{9D8B030D-6E8A-4147-A177-3AD203B41FA5}">
                      <a16:colId xmlns:a16="http://schemas.microsoft.com/office/drawing/2014/main" val="2689125205"/>
                    </a:ext>
                  </a:extLst>
                </a:gridCol>
                <a:gridCol w="436396">
                  <a:extLst>
                    <a:ext uri="{9D8B030D-6E8A-4147-A177-3AD203B41FA5}">
                      <a16:colId xmlns:a16="http://schemas.microsoft.com/office/drawing/2014/main" val="1309877819"/>
                    </a:ext>
                  </a:extLst>
                </a:gridCol>
                <a:gridCol w="436396">
                  <a:extLst>
                    <a:ext uri="{9D8B030D-6E8A-4147-A177-3AD203B41FA5}">
                      <a16:colId xmlns:a16="http://schemas.microsoft.com/office/drawing/2014/main" val="1319691509"/>
                    </a:ext>
                  </a:extLst>
                </a:gridCol>
                <a:gridCol w="436396">
                  <a:extLst>
                    <a:ext uri="{9D8B030D-6E8A-4147-A177-3AD203B41FA5}">
                      <a16:colId xmlns:a16="http://schemas.microsoft.com/office/drawing/2014/main" val="865768850"/>
                    </a:ext>
                  </a:extLst>
                </a:gridCol>
                <a:gridCol w="436396">
                  <a:extLst>
                    <a:ext uri="{9D8B030D-6E8A-4147-A177-3AD203B41FA5}">
                      <a16:colId xmlns:a16="http://schemas.microsoft.com/office/drawing/2014/main" val="585070658"/>
                    </a:ext>
                  </a:extLst>
                </a:gridCol>
                <a:gridCol w="436396">
                  <a:extLst>
                    <a:ext uri="{9D8B030D-6E8A-4147-A177-3AD203B41FA5}">
                      <a16:colId xmlns:a16="http://schemas.microsoft.com/office/drawing/2014/main" val="263956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324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3984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67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00554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836979"/>
              </p:ext>
            </p:extLst>
          </p:nvPr>
        </p:nvGraphicFramePr>
        <p:xfrm>
          <a:off x="6717212" y="2206292"/>
          <a:ext cx="3615507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501">
                  <a:extLst>
                    <a:ext uri="{9D8B030D-6E8A-4147-A177-3AD203B41FA5}">
                      <a16:colId xmlns:a16="http://schemas.microsoft.com/office/drawing/2014/main" val="2689125205"/>
                    </a:ext>
                  </a:extLst>
                </a:gridCol>
                <a:gridCol w="516501">
                  <a:extLst>
                    <a:ext uri="{9D8B030D-6E8A-4147-A177-3AD203B41FA5}">
                      <a16:colId xmlns:a16="http://schemas.microsoft.com/office/drawing/2014/main" val="1309877819"/>
                    </a:ext>
                  </a:extLst>
                </a:gridCol>
                <a:gridCol w="516501">
                  <a:extLst>
                    <a:ext uri="{9D8B030D-6E8A-4147-A177-3AD203B41FA5}">
                      <a16:colId xmlns:a16="http://schemas.microsoft.com/office/drawing/2014/main" val="1319691509"/>
                    </a:ext>
                  </a:extLst>
                </a:gridCol>
                <a:gridCol w="516501">
                  <a:extLst>
                    <a:ext uri="{9D8B030D-6E8A-4147-A177-3AD203B41FA5}">
                      <a16:colId xmlns:a16="http://schemas.microsoft.com/office/drawing/2014/main" val="865768850"/>
                    </a:ext>
                  </a:extLst>
                </a:gridCol>
                <a:gridCol w="516501">
                  <a:extLst>
                    <a:ext uri="{9D8B030D-6E8A-4147-A177-3AD203B41FA5}">
                      <a16:colId xmlns:a16="http://schemas.microsoft.com/office/drawing/2014/main" val="1637889007"/>
                    </a:ext>
                  </a:extLst>
                </a:gridCol>
                <a:gridCol w="516501">
                  <a:extLst>
                    <a:ext uri="{9D8B030D-6E8A-4147-A177-3AD203B41FA5}">
                      <a16:colId xmlns:a16="http://schemas.microsoft.com/office/drawing/2014/main" val="585070658"/>
                    </a:ext>
                  </a:extLst>
                </a:gridCol>
                <a:gridCol w="516501">
                  <a:extLst>
                    <a:ext uri="{9D8B030D-6E8A-4147-A177-3AD203B41FA5}">
                      <a16:colId xmlns:a16="http://schemas.microsoft.com/office/drawing/2014/main" val="263956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300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262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trike="sngStrike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trike="sngStrike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300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trike="sngStrike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300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324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3984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67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005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279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Dividing Fractions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3/4 ÷ 5</a:t>
            </a:r>
          </a:p>
          <a:p>
            <a:r>
              <a:rPr lang="en-GB" dirty="0"/>
              <a:t>“3/4 divided into 5 equal parts”</a:t>
            </a:r>
          </a:p>
          <a:p>
            <a:r>
              <a:rPr lang="en-GB" dirty="0"/>
              <a:t>So you have something less than a whole (3/4) and you are dividing that into even smaller parts.</a:t>
            </a:r>
          </a:p>
          <a:p>
            <a:r>
              <a:rPr lang="en-GB" dirty="0"/>
              <a:t>3/4 ÷ 5 = 3/20</a:t>
            </a:r>
          </a:p>
          <a:p>
            <a:r>
              <a:rPr lang="en-GB" dirty="0"/>
              <a:t>Top tip: Multiply the </a:t>
            </a:r>
            <a:r>
              <a:rPr lang="en-GB" dirty="0">
                <a:solidFill>
                  <a:srgbClr val="00B0F0"/>
                </a:solidFill>
              </a:rPr>
              <a:t>denominator only</a:t>
            </a:r>
            <a:r>
              <a:rPr lang="en-GB" dirty="0"/>
              <a:t> by the divisor.</a:t>
            </a:r>
          </a:p>
          <a:p>
            <a:r>
              <a:rPr lang="en-GB" dirty="0"/>
              <a:t>E.g. 4/9 ÷ 3 	= 4/27</a:t>
            </a:r>
          </a:p>
          <a:p>
            <a:r>
              <a:rPr lang="en-GB" dirty="0"/>
              <a:t>E.g. 2/17 ÷ 4	= 2/68	= simplifies to 1/34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297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Percentages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Per cent means out of 100</a:t>
            </a:r>
          </a:p>
          <a:p>
            <a:r>
              <a:rPr lang="en-GB" dirty="0"/>
              <a:t>73/100 = 73 out of 100 = 73%</a:t>
            </a:r>
          </a:p>
          <a:p>
            <a:r>
              <a:rPr lang="en-GB" dirty="0"/>
              <a:t>16/25 = 64/100 (equivalent fraction) = 64%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Finding a percentage of an amount</a:t>
            </a:r>
          </a:p>
          <a:p>
            <a:r>
              <a:rPr lang="en-GB" dirty="0"/>
              <a:t>Find 10% by dividing the amount by 10 	(10% of 70 = 7)</a:t>
            </a:r>
          </a:p>
          <a:p>
            <a:r>
              <a:rPr lang="en-GB" dirty="0"/>
              <a:t>Find 1% by dividing the amount by 100 	(1% of 365 = 3.65)</a:t>
            </a:r>
          </a:p>
          <a:p>
            <a:r>
              <a:rPr lang="en-GB" dirty="0"/>
              <a:t>Use known facts to find any percentage	(37% = 30% + 7%)</a:t>
            </a:r>
          </a:p>
          <a:p>
            <a:pPr marL="0" indent="0">
              <a:buNone/>
            </a:pPr>
            <a:r>
              <a:rPr lang="en-GB" dirty="0"/>
              <a:t>	37% of 180 --&gt;  	10% = 18 so 30% = 18 x 3 = 54</a:t>
            </a:r>
          </a:p>
          <a:p>
            <a:pPr marL="0" indent="0">
              <a:buNone/>
            </a:pPr>
            <a:r>
              <a:rPr lang="en-GB" dirty="0"/>
              <a:t>				1% = 1.8 so 7% = 1.8 x 7 = 12.6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96995" y="5081452"/>
            <a:ext cx="2495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= 54 + 12.6 </a:t>
            </a:r>
          </a:p>
          <a:p>
            <a:pPr algn="ctr"/>
            <a:r>
              <a:rPr lang="en-GB" sz="2800" dirty="0"/>
              <a:t>= 66.6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>
            <a:off x="9130937" y="5238206"/>
            <a:ext cx="862149" cy="418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680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Fraction-Decimal-Percentage Equivalence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052085"/>
              </p:ext>
            </p:extLst>
          </p:nvPr>
        </p:nvGraphicFramePr>
        <p:xfrm>
          <a:off x="838200" y="1825625"/>
          <a:ext cx="10515600" cy="38404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11247924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5284200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8221544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Fraction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Decimal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Percentage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0744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1/2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3759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1/4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150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3/4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75%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164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1/5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2766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2/5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40%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8858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259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Algebra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a</a:t>
            </a:r>
            <a:r>
              <a:rPr lang="en-GB" dirty="0"/>
              <a:t> + </a:t>
            </a:r>
            <a:r>
              <a:rPr lang="en-GB" i="1" dirty="0"/>
              <a:t>b</a:t>
            </a:r>
            <a:r>
              <a:rPr lang="en-GB" dirty="0"/>
              <a:t> = 16</a:t>
            </a:r>
          </a:p>
          <a:p>
            <a:r>
              <a:rPr lang="en-GB" dirty="0"/>
              <a:t>What is </a:t>
            </a:r>
            <a:r>
              <a:rPr lang="en-GB" i="1" dirty="0"/>
              <a:t>b</a:t>
            </a:r>
            <a:r>
              <a:rPr lang="en-GB" dirty="0"/>
              <a:t> if </a:t>
            </a:r>
            <a:r>
              <a:rPr lang="en-GB" i="1" dirty="0"/>
              <a:t>a</a:t>
            </a:r>
            <a:r>
              <a:rPr lang="en-GB" dirty="0"/>
              <a:t> = 7?</a:t>
            </a:r>
          </a:p>
          <a:p>
            <a:r>
              <a:rPr lang="en-GB" dirty="0"/>
              <a:t>Substitute in the value of </a:t>
            </a:r>
            <a:r>
              <a:rPr lang="en-GB" i="1" dirty="0"/>
              <a:t>a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7 + </a:t>
            </a:r>
            <a:r>
              <a:rPr lang="en-GB" i="1" dirty="0"/>
              <a:t>b</a:t>
            </a:r>
            <a:r>
              <a:rPr lang="en-GB" dirty="0"/>
              <a:t> = 16</a:t>
            </a:r>
          </a:p>
          <a:p>
            <a:pPr lvl="1"/>
            <a:r>
              <a:rPr lang="en-GB" dirty="0"/>
              <a:t>So </a:t>
            </a:r>
            <a:r>
              <a:rPr lang="en-GB" i="1" dirty="0"/>
              <a:t>b</a:t>
            </a:r>
            <a:r>
              <a:rPr lang="en-GB" dirty="0"/>
              <a:t> must = 9</a:t>
            </a:r>
          </a:p>
          <a:p>
            <a:endParaRPr lang="en-GB" dirty="0"/>
          </a:p>
          <a:p>
            <a:r>
              <a:rPr lang="en-GB" dirty="0"/>
              <a:t>13 + </a:t>
            </a:r>
            <a:r>
              <a:rPr lang="en-GB" i="1" dirty="0"/>
              <a:t>4h</a:t>
            </a:r>
            <a:r>
              <a:rPr lang="en-GB" dirty="0"/>
              <a:t> = 25</a:t>
            </a:r>
          </a:p>
          <a:p>
            <a:r>
              <a:rPr lang="en-GB" dirty="0"/>
              <a:t>What is </a:t>
            </a:r>
            <a:r>
              <a:rPr lang="en-GB" i="1" dirty="0"/>
              <a:t>h</a:t>
            </a:r>
            <a:r>
              <a:rPr lang="en-GB" dirty="0"/>
              <a:t>?</a:t>
            </a:r>
          </a:p>
          <a:p>
            <a:r>
              <a:rPr lang="en-GB" dirty="0"/>
              <a:t>13 + (4 x </a:t>
            </a:r>
            <a:r>
              <a:rPr lang="en-GB" i="1" dirty="0"/>
              <a:t>h</a:t>
            </a:r>
            <a:r>
              <a:rPr lang="en-GB" dirty="0"/>
              <a:t>) = 25		4 x </a:t>
            </a:r>
            <a:r>
              <a:rPr lang="en-GB" i="1" dirty="0"/>
              <a:t>h</a:t>
            </a:r>
            <a:r>
              <a:rPr lang="en-GB" dirty="0"/>
              <a:t> = 12		</a:t>
            </a:r>
            <a:r>
              <a:rPr lang="en-GB" i="1" dirty="0"/>
              <a:t>h</a:t>
            </a:r>
            <a:r>
              <a:rPr lang="en-GB" dirty="0"/>
              <a:t> = 3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313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Ratio and Scale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There are 6 lemons for every 2 limes.</a:t>
            </a:r>
          </a:p>
          <a:p>
            <a:r>
              <a:rPr lang="en-GB" dirty="0"/>
              <a:t>There is a ratio of 6 lemons to 2 limes, expressed as 6:2</a:t>
            </a:r>
          </a:p>
          <a:p>
            <a:pPr marL="0" indent="0">
              <a:buNone/>
            </a:pPr>
            <a:r>
              <a:rPr lang="en-GB" dirty="0"/>
              <a:t>	How many lemons would there be if there were 8 limes?</a:t>
            </a:r>
          </a:p>
          <a:p>
            <a:pPr marL="0" indent="0">
              <a:buNone/>
            </a:pPr>
            <a:r>
              <a:rPr lang="en-GB" dirty="0"/>
              <a:t>	6:2 = 12:4 = 18:6 = 24:8		There would be 24 lemons</a:t>
            </a:r>
          </a:p>
          <a:p>
            <a:endParaRPr lang="en-GB" dirty="0"/>
          </a:p>
          <a:p>
            <a:r>
              <a:rPr lang="en-GB" dirty="0"/>
              <a:t>A model car is built using a scale of 1:10</a:t>
            </a:r>
          </a:p>
          <a:p>
            <a:pPr marL="0" indent="0">
              <a:buNone/>
            </a:pPr>
            <a:r>
              <a:rPr lang="en-GB" dirty="0"/>
              <a:t>If the length of the model car is 30 cm, how long is the actual car?</a:t>
            </a:r>
          </a:p>
          <a:p>
            <a:pPr marL="0" indent="0">
              <a:buNone/>
            </a:pPr>
            <a:r>
              <a:rPr lang="en-GB" dirty="0"/>
              <a:t>	Scale of 1:10 = 30:300	The actual car is 300cm long (=3m) </a:t>
            </a:r>
          </a:p>
        </p:txBody>
      </p:sp>
    </p:spTree>
    <p:extLst>
      <p:ext uri="{BB962C8B-B14F-4D97-AF65-F5344CB8AC3E}">
        <p14:creationId xmlns:p14="http://schemas.microsoft.com/office/powerpoint/2010/main" val="17485563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Perimeter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The distance around the outside of a shape.</a:t>
            </a:r>
          </a:p>
          <a:p>
            <a:r>
              <a:rPr lang="en-GB" dirty="0"/>
              <a:t>Perimeter of a rectangle 	= 2 (length + width)</a:t>
            </a:r>
          </a:p>
          <a:p>
            <a:pPr marL="0" indent="0">
              <a:buNone/>
            </a:pPr>
            <a:r>
              <a:rPr lang="en-GB" dirty="0"/>
              <a:t>					= 2 (L + W)</a:t>
            </a:r>
          </a:p>
          <a:p>
            <a:r>
              <a:rPr lang="en-GB" dirty="0"/>
              <a:t>Perimeter 	= 2 (8 + 6)</a:t>
            </a:r>
          </a:p>
          <a:p>
            <a:pPr marL="0" indent="0">
              <a:buNone/>
            </a:pPr>
            <a:r>
              <a:rPr lang="en-GB" dirty="0"/>
              <a:t>		= 2 x 14</a:t>
            </a:r>
          </a:p>
          <a:p>
            <a:pPr marL="0" indent="0">
              <a:buNone/>
            </a:pPr>
            <a:r>
              <a:rPr lang="en-GB" dirty="0"/>
              <a:t>		= 28cm</a:t>
            </a:r>
          </a:p>
        </p:txBody>
      </p:sp>
      <p:sp>
        <p:nvSpPr>
          <p:cNvPr id="2" name="Rectangle 1"/>
          <p:cNvSpPr/>
          <p:nvPr/>
        </p:nvSpPr>
        <p:spPr>
          <a:xfrm>
            <a:off x="5826034" y="3474720"/>
            <a:ext cx="4532812" cy="1789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800533" y="310538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8cm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58846" y="418485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</a:t>
            </a:r>
          </a:p>
        </p:txBody>
      </p:sp>
    </p:spTree>
    <p:extLst>
      <p:ext uri="{BB962C8B-B14F-4D97-AF65-F5344CB8AC3E}">
        <p14:creationId xmlns:p14="http://schemas.microsoft.com/office/powerpoint/2010/main" val="4104040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The space covered by a 2-dimensional (2D) shape</a:t>
            </a:r>
          </a:p>
          <a:p>
            <a:r>
              <a:rPr lang="en-GB" dirty="0"/>
              <a:t>Area is measure in square units (mm</a:t>
            </a:r>
            <a:r>
              <a:rPr lang="en-GB" baseline="30000" dirty="0"/>
              <a:t>2</a:t>
            </a:r>
            <a:r>
              <a:rPr lang="en-GB" dirty="0"/>
              <a:t>, cm</a:t>
            </a:r>
            <a:r>
              <a:rPr lang="en-GB" baseline="30000" dirty="0"/>
              <a:t>2</a:t>
            </a:r>
            <a:r>
              <a:rPr lang="en-GB" dirty="0"/>
              <a:t>, m</a:t>
            </a:r>
            <a:r>
              <a:rPr lang="en-GB" baseline="30000" dirty="0"/>
              <a:t>2</a:t>
            </a:r>
            <a:r>
              <a:rPr lang="en-GB" dirty="0"/>
              <a:t>)</a:t>
            </a:r>
          </a:p>
          <a:p>
            <a:r>
              <a:rPr lang="en-GB" dirty="0"/>
              <a:t>Area of a rectangle = length x width (L x W)</a:t>
            </a:r>
          </a:p>
          <a:p>
            <a:r>
              <a:rPr lang="en-GB" dirty="0"/>
              <a:t>Area = 5 x 3 = 15cm</a:t>
            </a:r>
            <a:r>
              <a:rPr lang="en-GB" baseline="30000" dirty="0"/>
              <a:t>2</a:t>
            </a:r>
          </a:p>
          <a:p>
            <a:endParaRPr lang="en-GB" dirty="0"/>
          </a:p>
          <a:p>
            <a:r>
              <a:rPr lang="en-GB" dirty="0"/>
              <a:t>Area of a triangle = </a:t>
            </a:r>
            <a:r>
              <a:rPr lang="en-GB" u="sng" dirty="0"/>
              <a:t>base x perpendicular height</a:t>
            </a:r>
            <a:r>
              <a:rPr lang="en-GB" dirty="0"/>
              <a:t>		      </a:t>
            </a:r>
            <a:r>
              <a:rPr lang="en-GB" sz="2000" dirty="0"/>
              <a:t>= 24 ÷ 2 = 12m</a:t>
            </a:r>
            <a:r>
              <a:rPr lang="en-GB" sz="2000" baseline="30000" dirty="0"/>
              <a:t>2</a:t>
            </a:r>
            <a:endParaRPr lang="en-GB" u="sng" baseline="30000" dirty="0"/>
          </a:p>
          <a:p>
            <a:pPr marL="0" indent="0">
              <a:buNone/>
            </a:pPr>
            <a:r>
              <a:rPr lang="en-GB" dirty="0"/>
              <a:t>					2</a:t>
            </a:r>
          </a:p>
          <a:p>
            <a:r>
              <a:rPr lang="en-GB" dirty="0"/>
              <a:t>Area of a parallelogram = base x height				</a:t>
            </a:r>
            <a:r>
              <a:rPr lang="en-GB" sz="2000" dirty="0"/>
              <a:t>= 14mm</a:t>
            </a:r>
            <a:r>
              <a:rPr lang="en-GB" sz="2000" baseline="30000" dirty="0"/>
              <a:t>2</a:t>
            </a:r>
            <a:r>
              <a:rPr lang="en-GB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8190412" y="3030583"/>
            <a:ext cx="2050869" cy="836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923939" y="271098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41281" y="324907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3cm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8168467" y="3965753"/>
            <a:ext cx="979715" cy="1031965"/>
          </a:xfrm>
          <a:prstGeom prst="triangl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arallelogram 7"/>
          <p:cNvSpPr/>
          <p:nvPr/>
        </p:nvSpPr>
        <p:spPr>
          <a:xfrm>
            <a:off x="6923314" y="5288688"/>
            <a:ext cx="1907177" cy="849086"/>
          </a:xfrm>
          <a:prstGeom prst="parallelogram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8918836" y="5528565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2mm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04591" y="6110300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7mm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15309" y="4952585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74123" y="4342208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6m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206318" y="3981263"/>
            <a:ext cx="19055" cy="1031965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923939" y="5307962"/>
            <a:ext cx="0" cy="829812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4901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Volume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The space taken up by a 3-dimensional (3D) shape</a:t>
            </a:r>
          </a:p>
          <a:p>
            <a:r>
              <a:rPr lang="en-GB" dirty="0"/>
              <a:t>Volume is measure in cube units (mm</a:t>
            </a:r>
            <a:r>
              <a:rPr lang="en-GB" baseline="30000" dirty="0"/>
              <a:t>3</a:t>
            </a:r>
            <a:r>
              <a:rPr lang="en-GB" dirty="0"/>
              <a:t>, cm</a:t>
            </a:r>
            <a:r>
              <a:rPr lang="en-GB" baseline="30000" dirty="0"/>
              <a:t>3</a:t>
            </a:r>
            <a:r>
              <a:rPr lang="en-GB" dirty="0"/>
              <a:t>, m</a:t>
            </a:r>
            <a:r>
              <a:rPr lang="en-GB" baseline="30000" dirty="0"/>
              <a:t>3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Volume of a cuboid 	= length x width x height</a:t>
            </a:r>
          </a:p>
          <a:p>
            <a:pPr marL="0" indent="0">
              <a:buNone/>
            </a:pPr>
            <a:r>
              <a:rPr lang="en-GB" dirty="0"/>
              <a:t>				= L x W x H</a:t>
            </a:r>
          </a:p>
          <a:p>
            <a:pPr marL="0" indent="0">
              <a:buNone/>
            </a:pPr>
            <a:r>
              <a:rPr lang="en-GB" dirty="0"/>
              <a:t>				= 12 x 5 x 7</a:t>
            </a:r>
          </a:p>
          <a:p>
            <a:pPr marL="0" indent="0">
              <a:buNone/>
            </a:pPr>
            <a:r>
              <a:rPr lang="en-GB" dirty="0"/>
              <a:t>				= 60 x 7</a:t>
            </a:r>
          </a:p>
          <a:p>
            <a:pPr marL="0" indent="0">
              <a:buNone/>
            </a:pPr>
            <a:r>
              <a:rPr lang="en-GB" dirty="0"/>
              <a:t>				= 420cm</a:t>
            </a:r>
            <a:r>
              <a:rPr lang="en-GB" baseline="30000" dirty="0"/>
              <a:t>3</a:t>
            </a:r>
          </a:p>
          <a:p>
            <a:endParaRPr lang="en-GB" dirty="0"/>
          </a:p>
        </p:txBody>
      </p:sp>
      <p:sp>
        <p:nvSpPr>
          <p:cNvPr id="2" name="Cube 1"/>
          <p:cNvSpPr/>
          <p:nvPr/>
        </p:nvSpPr>
        <p:spPr>
          <a:xfrm>
            <a:off x="8164286" y="4180115"/>
            <a:ext cx="2717074" cy="151352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881360" y="456754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84963" y="5693638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12cm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589453" y="545924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5cm</a:t>
            </a:r>
          </a:p>
        </p:txBody>
      </p:sp>
    </p:spTree>
    <p:extLst>
      <p:ext uri="{BB962C8B-B14F-4D97-AF65-F5344CB8AC3E}">
        <p14:creationId xmlns:p14="http://schemas.microsoft.com/office/powerpoint/2010/main" val="752731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Converting Units of Measurement (length)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10 mm = 1 cm</a:t>
            </a:r>
          </a:p>
          <a:p>
            <a:r>
              <a:rPr lang="en-GB" dirty="0"/>
              <a:t>100 cm = 1 m</a:t>
            </a:r>
          </a:p>
          <a:p>
            <a:r>
              <a:rPr lang="en-GB" dirty="0"/>
              <a:t>1,000 m = 1 km</a:t>
            </a:r>
          </a:p>
          <a:p>
            <a:endParaRPr lang="en-GB" dirty="0"/>
          </a:p>
          <a:p>
            <a:r>
              <a:rPr lang="en-GB" dirty="0"/>
              <a:t>3,600m = 3.6km (÷ 1,000)</a:t>
            </a:r>
          </a:p>
          <a:p>
            <a:endParaRPr lang="en-GB" dirty="0"/>
          </a:p>
          <a:p>
            <a:r>
              <a:rPr lang="en-GB" dirty="0"/>
              <a:t>5.6cm = 56mm (x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5 miles = 8 kilometres (approx.)</a:t>
            </a:r>
          </a:p>
          <a:p>
            <a:pPr marL="0" indent="0">
              <a:buNone/>
            </a:pPr>
            <a:r>
              <a:rPr lang="en-GB" dirty="0"/>
              <a:t>   (</a:t>
            </a:r>
            <a:r>
              <a:rPr lang="en-GB" i="1" dirty="0"/>
              <a:t>5:8 ratio</a:t>
            </a:r>
            <a:r>
              <a:rPr lang="en-GB" dirty="0"/>
              <a:t>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Using this…</a:t>
            </a:r>
          </a:p>
          <a:p>
            <a:r>
              <a:rPr lang="en-GB" dirty="0"/>
              <a:t>2.5 miles = 4 km</a:t>
            </a:r>
          </a:p>
          <a:p>
            <a:r>
              <a:rPr lang="en-GB" dirty="0"/>
              <a:t>20 miles = 40 km</a:t>
            </a:r>
          </a:p>
          <a:p>
            <a:r>
              <a:rPr lang="en-GB" dirty="0"/>
              <a:t>800 km = 500 miles</a:t>
            </a:r>
          </a:p>
          <a:p>
            <a:endParaRPr lang="en-GB" dirty="0"/>
          </a:p>
          <a:p>
            <a:r>
              <a:rPr lang="en-GB" dirty="0"/>
              <a:t>Other imperial units:</a:t>
            </a:r>
          </a:p>
          <a:p>
            <a:pPr marL="457200" lvl="1" indent="0">
              <a:buNone/>
            </a:pPr>
            <a:r>
              <a:rPr lang="en-GB" dirty="0"/>
              <a:t>inches, feet, yards</a:t>
            </a:r>
          </a:p>
        </p:txBody>
      </p:sp>
      <p:pic>
        <p:nvPicPr>
          <p:cNvPr id="6" name="Picture 5" descr="Free Stock Photo 7980 Old &lt;strong&gt;signpost&lt;/strong&gt; at Robin Hoods Bay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672" y="2344060"/>
            <a:ext cx="2205157" cy="331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3845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Converting Units of Measurement </a:t>
            </a:r>
            <a:br>
              <a:rPr lang="en-GB" dirty="0"/>
            </a:br>
            <a:r>
              <a:rPr lang="en-GB" dirty="0"/>
              <a:t>(mass and capacity)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/>
              <a:t>Mass</a:t>
            </a:r>
          </a:p>
          <a:p>
            <a:r>
              <a:rPr lang="en-GB" dirty="0"/>
              <a:t>1,000g = 1 kg</a:t>
            </a:r>
          </a:p>
          <a:p>
            <a:r>
              <a:rPr lang="en-GB" dirty="0"/>
              <a:t>1,000kg = 1 (metric) tonne</a:t>
            </a:r>
          </a:p>
          <a:p>
            <a:endParaRPr lang="en-GB" dirty="0"/>
          </a:p>
          <a:p>
            <a:r>
              <a:rPr lang="en-GB" dirty="0"/>
              <a:t>7kg = 7,000g (x 1,000)</a:t>
            </a:r>
          </a:p>
          <a:p>
            <a:r>
              <a:rPr lang="en-GB" dirty="0"/>
              <a:t>2,300 kg = 2.3 tonnes (÷ 1,000)</a:t>
            </a:r>
          </a:p>
          <a:p>
            <a:endParaRPr lang="en-GB" dirty="0"/>
          </a:p>
          <a:p>
            <a:r>
              <a:rPr lang="en-GB" dirty="0"/>
              <a:t>Other imperial measures:</a:t>
            </a:r>
          </a:p>
          <a:p>
            <a:pPr marL="457200" lvl="1" indent="0">
              <a:buNone/>
            </a:pPr>
            <a:r>
              <a:rPr lang="en-GB" dirty="0"/>
              <a:t>ounces, pounds, stones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/>
              <a:t>Capacity</a:t>
            </a:r>
          </a:p>
          <a:p>
            <a:r>
              <a:rPr lang="en-GB" dirty="0"/>
              <a:t>1,000ml = 1 litre </a:t>
            </a:r>
          </a:p>
          <a:p>
            <a:endParaRPr lang="en-GB" dirty="0"/>
          </a:p>
          <a:p>
            <a:r>
              <a:rPr lang="en-GB" dirty="0"/>
              <a:t>3.75 l = 3,750 ml (x 1,000)</a:t>
            </a:r>
          </a:p>
          <a:p>
            <a:r>
              <a:rPr lang="en-GB" dirty="0"/>
              <a:t>6,350 ml = 6.35 l (÷ 1,000)</a:t>
            </a:r>
          </a:p>
          <a:p>
            <a:endParaRPr lang="en-GB" dirty="0"/>
          </a:p>
          <a:p>
            <a:r>
              <a:rPr lang="en-GB" dirty="0"/>
              <a:t>Other imperial measures:</a:t>
            </a:r>
          </a:p>
          <a:p>
            <a:pPr marL="457200" lvl="1" indent="0">
              <a:buNone/>
            </a:pPr>
            <a:r>
              <a:rPr lang="en-GB" dirty="0"/>
              <a:t>pints, gallons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65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Multiplying by multiples of 10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538 x 10</a:t>
            </a:r>
          </a:p>
          <a:p>
            <a:pPr marL="0" indent="0">
              <a:buNone/>
            </a:pPr>
            <a:r>
              <a:rPr lang="en-GB" sz="2000" dirty="0"/>
              <a:t>Digits move 1 place to the left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917 x 100</a:t>
            </a:r>
          </a:p>
          <a:p>
            <a:pPr marL="0" indent="0">
              <a:buNone/>
            </a:pPr>
            <a:r>
              <a:rPr lang="en-GB" sz="2000" dirty="0"/>
              <a:t>Digits move 2 places to the left</a:t>
            </a: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6.07 x 1000</a:t>
            </a:r>
          </a:p>
          <a:p>
            <a:pPr marL="0" indent="0">
              <a:buNone/>
            </a:pPr>
            <a:r>
              <a:rPr lang="en-GB" sz="2000" dirty="0"/>
              <a:t>Digits move 3 places to the left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81.24 x 30 = 81.24 x 10 x 3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393090"/>
              </p:ext>
            </p:extLst>
          </p:nvPr>
        </p:nvGraphicFramePr>
        <p:xfrm>
          <a:off x="838200" y="2888774"/>
          <a:ext cx="2618376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6396">
                  <a:extLst>
                    <a:ext uri="{9D8B030D-6E8A-4147-A177-3AD203B41FA5}">
                      <a16:colId xmlns:a16="http://schemas.microsoft.com/office/drawing/2014/main" val="2689125205"/>
                    </a:ext>
                  </a:extLst>
                </a:gridCol>
                <a:gridCol w="436396">
                  <a:extLst>
                    <a:ext uri="{9D8B030D-6E8A-4147-A177-3AD203B41FA5}">
                      <a16:colId xmlns:a16="http://schemas.microsoft.com/office/drawing/2014/main" val="1309877819"/>
                    </a:ext>
                  </a:extLst>
                </a:gridCol>
                <a:gridCol w="436396">
                  <a:extLst>
                    <a:ext uri="{9D8B030D-6E8A-4147-A177-3AD203B41FA5}">
                      <a16:colId xmlns:a16="http://schemas.microsoft.com/office/drawing/2014/main" val="1319691509"/>
                    </a:ext>
                  </a:extLst>
                </a:gridCol>
                <a:gridCol w="436396">
                  <a:extLst>
                    <a:ext uri="{9D8B030D-6E8A-4147-A177-3AD203B41FA5}">
                      <a16:colId xmlns:a16="http://schemas.microsoft.com/office/drawing/2014/main" val="865768850"/>
                    </a:ext>
                  </a:extLst>
                </a:gridCol>
                <a:gridCol w="436396">
                  <a:extLst>
                    <a:ext uri="{9D8B030D-6E8A-4147-A177-3AD203B41FA5}">
                      <a16:colId xmlns:a16="http://schemas.microsoft.com/office/drawing/2014/main" val="585070658"/>
                    </a:ext>
                  </a:extLst>
                </a:gridCol>
                <a:gridCol w="436396">
                  <a:extLst>
                    <a:ext uri="{9D8B030D-6E8A-4147-A177-3AD203B41FA5}">
                      <a16:colId xmlns:a16="http://schemas.microsoft.com/office/drawing/2014/main" val="263956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>
                          <a:solidFill>
                            <a:srgbClr val="002060"/>
                          </a:solidFill>
                        </a:rPr>
                        <a:t>Th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324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984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00554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853160"/>
              </p:ext>
            </p:extLst>
          </p:nvPr>
        </p:nvGraphicFramePr>
        <p:xfrm>
          <a:off x="6276703" y="2888774"/>
          <a:ext cx="4450959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497">
                  <a:extLst>
                    <a:ext uri="{9D8B030D-6E8A-4147-A177-3AD203B41FA5}">
                      <a16:colId xmlns:a16="http://schemas.microsoft.com/office/drawing/2014/main" val="2689125205"/>
                    </a:ext>
                  </a:extLst>
                </a:gridCol>
                <a:gridCol w="530497">
                  <a:extLst>
                    <a:ext uri="{9D8B030D-6E8A-4147-A177-3AD203B41FA5}">
                      <a16:colId xmlns:a16="http://schemas.microsoft.com/office/drawing/2014/main" val="1309877819"/>
                    </a:ext>
                  </a:extLst>
                </a:gridCol>
                <a:gridCol w="530497">
                  <a:extLst>
                    <a:ext uri="{9D8B030D-6E8A-4147-A177-3AD203B41FA5}">
                      <a16:colId xmlns:a16="http://schemas.microsoft.com/office/drawing/2014/main" val="1319691509"/>
                    </a:ext>
                  </a:extLst>
                </a:gridCol>
                <a:gridCol w="530497">
                  <a:extLst>
                    <a:ext uri="{9D8B030D-6E8A-4147-A177-3AD203B41FA5}">
                      <a16:colId xmlns:a16="http://schemas.microsoft.com/office/drawing/2014/main" val="865768850"/>
                    </a:ext>
                  </a:extLst>
                </a:gridCol>
                <a:gridCol w="530497">
                  <a:extLst>
                    <a:ext uri="{9D8B030D-6E8A-4147-A177-3AD203B41FA5}">
                      <a16:colId xmlns:a16="http://schemas.microsoft.com/office/drawing/2014/main" val="585070658"/>
                    </a:ext>
                  </a:extLst>
                </a:gridCol>
                <a:gridCol w="530497">
                  <a:extLst>
                    <a:ext uri="{9D8B030D-6E8A-4147-A177-3AD203B41FA5}">
                      <a16:colId xmlns:a16="http://schemas.microsoft.com/office/drawing/2014/main" val="2639560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7684912"/>
                    </a:ext>
                  </a:extLst>
                </a:gridCol>
                <a:gridCol w="529200">
                  <a:extLst>
                    <a:ext uri="{9D8B030D-6E8A-4147-A177-3AD203B41FA5}">
                      <a16:colId xmlns:a16="http://schemas.microsoft.com/office/drawing/2014/main" val="1903884424"/>
                    </a:ext>
                  </a:extLst>
                </a:gridCol>
                <a:gridCol w="530497">
                  <a:extLst>
                    <a:ext uri="{9D8B030D-6E8A-4147-A177-3AD203B41FA5}">
                      <a16:colId xmlns:a16="http://schemas.microsoft.com/office/drawing/2014/main" val="4128256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>
                          <a:solidFill>
                            <a:srgbClr val="002060"/>
                          </a:solidFill>
                        </a:rPr>
                        <a:t>Th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324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984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00554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589024"/>
              </p:ext>
            </p:extLst>
          </p:nvPr>
        </p:nvGraphicFramePr>
        <p:xfrm>
          <a:off x="962285" y="5140643"/>
          <a:ext cx="3426834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139">
                  <a:extLst>
                    <a:ext uri="{9D8B030D-6E8A-4147-A177-3AD203B41FA5}">
                      <a16:colId xmlns:a16="http://schemas.microsoft.com/office/drawing/2014/main" val="2689125205"/>
                    </a:ext>
                  </a:extLst>
                </a:gridCol>
                <a:gridCol w="571139">
                  <a:extLst>
                    <a:ext uri="{9D8B030D-6E8A-4147-A177-3AD203B41FA5}">
                      <a16:colId xmlns:a16="http://schemas.microsoft.com/office/drawing/2014/main" val="1309877819"/>
                    </a:ext>
                  </a:extLst>
                </a:gridCol>
                <a:gridCol w="571139">
                  <a:extLst>
                    <a:ext uri="{9D8B030D-6E8A-4147-A177-3AD203B41FA5}">
                      <a16:colId xmlns:a16="http://schemas.microsoft.com/office/drawing/2014/main" val="1319691509"/>
                    </a:ext>
                  </a:extLst>
                </a:gridCol>
                <a:gridCol w="571139">
                  <a:extLst>
                    <a:ext uri="{9D8B030D-6E8A-4147-A177-3AD203B41FA5}">
                      <a16:colId xmlns:a16="http://schemas.microsoft.com/office/drawing/2014/main" val="865768850"/>
                    </a:ext>
                  </a:extLst>
                </a:gridCol>
                <a:gridCol w="571139">
                  <a:extLst>
                    <a:ext uri="{9D8B030D-6E8A-4147-A177-3AD203B41FA5}">
                      <a16:colId xmlns:a16="http://schemas.microsoft.com/office/drawing/2014/main" val="585070658"/>
                    </a:ext>
                  </a:extLst>
                </a:gridCol>
                <a:gridCol w="571139">
                  <a:extLst>
                    <a:ext uri="{9D8B030D-6E8A-4147-A177-3AD203B41FA5}">
                      <a16:colId xmlns:a16="http://schemas.microsoft.com/office/drawing/2014/main" val="263956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TTh</a:t>
                      </a:r>
                      <a:endParaRPr lang="en-GB" sz="1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>
                          <a:solidFill>
                            <a:srgbClr val="002060"/>
                          </a:solidFill>
                        </a:rPr>
                        <a:t>Th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324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984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00554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461970"/>
              </p:ext>
            </p:extLst>
          </p:nvPr>
        </p:nvGraphicFramePr>
        <p:xfrm>
          <a:off x="6276702" y="4787946"/>
          <a:ext cx="4450959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497">
                  <a:extLst>
                    <a:ext uri="{9D8B030D-6E8A-4147-A177-3AD203B41FA5}">
                      <a16:colId xmlns:a16="http://schemas.microsoft.com/office/drawing/2014/main" val="2689125205"/>
                    </a:ext>
                  </a:extLst>
                </a:gridCol>
                <a:gridCol w="530497">
                  <a:extLst>
                    <a:ext uri="{9D8B030D-6E8A-4147-A177-3AD203B41FA5}">
                      <a16:colId xmlns:a16="http://schemas.microsoft.com/office/drawing/2014/main" val="1309877819"/>
                    </a:ext>
                  </a:extLst>
                </a:gridCol>
                <a:gridCol w="530497">
                  <a:extLst>
                    <a:ext uri="{9D8B030D-6E8A-4147-A177-3AD203B41FA5}">
                      <a16:colId xmlns:a16="http://schemas.microsoft.com/office/drawing/2014/main" val="1319691509"/>
                    </a:ext>
                  </a:extLst>
                </a:gridCol>
                <a:gridCol w="530497">
                  <a:extLst>
                    <a:ext uri="{9D8B030D-6E8A-4147-A177-3AD203B41FA5}">
                      <a16:colId xmlns:a16="http://schemas.microsoft.com/office/drawing/2014/main" val="865768850"/>
                    </a:ext>
                  </a:extLst>
                </a:gridCol>
                <a:gridCol w="530497">
                  <a:extLst>
                    <a:ext uri="{9D8B030D-6E8A-4147-A177-3AD203B41FA5}">
                      <a16:colId xmlns:a16="http://schemas.microsoft.com/office/drawing/2014/main" val="585070658"/>
                    </a:ext>
                  </a:extLst>
                </a:gridCol>
                <a:gridCol w="530497">
                  <a:extLst>
                    <a:ext uri="{9D8B030D-6E8A-4147-A177-3AD203B41FA5}">
                      <a16:colId xmlns:a16="http://schemas.microsoft.com/office/drawing/2014/main" val="2639560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7684912"/>
                    </a:ext>
                  </a:extLst>
                </a:gridCol>
                <a:gridCol w="529200">
                  <a:extLst>
                    <a:ext uri="{9D8B030D-6E8A-4147-A177-3AD203B41FA5}">
                      <a16:colId xmlns:a16="http://schemas.microsoft.com/office/drawing/2014/main" val="1903884424"/>
                    </a:ext>
                  </a:extLst>
                </a:gridCol>
                <a:gridCol w="530497">
                  <a:extLst>
                    <a:ext uri="{9D8B030D-6E8A-4147-A177-3AD203B41FA5}">
                      <a16:colId xmlns:a16="http://schemas.microsoft.com/office/drawing/2014/main" val="4128256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32461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(x10)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984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3731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523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005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626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60 seconds in a minute</a:t>
            </a:r>
          </a:p>
          <a:p>
            <a:r>
              <a:rPr lang="en-GB" dirty="0"/>
              <a:t>60 minutes in an hour</a:t>
            </a:r>
          </a:p>
          <a:p>
            <a:r>
              <a:rPr lang="en-GB" dirty="0"/>
              <a:t>24 hours in a day</a:t>
            </a:r>
          </a:p>
          <a:p>
            <a:r>
              <a:rPr lang="en-GB" dirty="0"/>
              <a:t>7 days in a week</a:t>
            </a:r>
          </a:p>
          <a:p>
            <a:r>
              <a:rPr lang="en-GB" dirty="0"/>
              <a:t>52 weeks (approx.) in a year</a:t>
            </a:r>
          </a:p>
          <a:p>
            <a:r>
              <a:rPr lang="en-GB" dirty="0"/>
              <a:t>365 days in a year</a:t>
            </a:r>
          </a:p>
          <a:p>
            <a:r>
              <a:rPr lang="en-GB" dirty="0"/>
              <a:t>366 days in a leap year (every 4 years)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i="1" dirty="0"/>
              <a:t>Thirty days has September,</a:t>
            </a:r>
            <a:br>
              <a:rPr lang="en-GB" sz="2400" i="1" dirty="0"/>
            </a:br>
            <a:r>
              <a:rPr lang="en-GB" sz="2400" i="1" dirty="0"/>
              <a:t>April, June, and November,</a:t>
            </a:r>
            <a:br>
              <a:rPr lang="en-GB" sz="2400" i="1" dirty="0"/>
            </a:br>
            <a:r>
              <a:rPr lang="en-GB" sz="2400" i="1" dirty="0"/>
              <a:t>All the rest have thirty-one,</a:t>
            </a:r>
            <a:br>
              <a:rPr lang="en-GB" sz="2400" i="1" dirty="0"/>
            </a:br>
            <a:r>
              <a:rPr lang="en-GB" sz="2400" i="1" dirty="0"/>
              <a:t>Save February at twenty-eight,</a:t>
            </a:r>
            <a:br>
              <a:rPr lang="en-GB" sz="2400" i="1" dirty="0"/>
            </a:br>
            <a:r>
              <a:rPr lang="en-GB" sz="2400" i="1" dirty="0"/>
              <a:t>But leap year, coming once in four,</a:t>
            </a:r>
            <a:br>
              <a:rPr lang="en-GB" sz="2400" i="1" dirty="0"/>
            </a:br>
            <a:r>
              <a:rPr lang="en-GB" sz="2400" i="1" dirty="0"/>
              <a:t>February then has one day more.</a:t>
            </a:r>
          </a:p>
          <a:p>
            <a:pPr>
              <a:lnSpc>
                <a:spcPct val="150000"/>
              </a:lnSpc>
            </a:pPr>
            <a:r>
              <a:rPr lang="en-GB" sz="2400" u="sng" dirty="0"/>
              <a:t>Do not use a column method </a:t>
            </a:r>
            <a:r>
              <a:rPr lang="en-GB" sz="2400" dirty="0"/>
              <a:t>to add and subtract time (not base 10!)</a:t>
            </a:r>
          </a:p>
        </p:txBody>
      </p:sp>
    </p:spTree>
    <p:extLst>
      <p:ext uri="{BB962C8B-B14F-4D97-AF65-F5344CB8AC3E}">
        <p14:creationId xmlns:p14="http://schemas.microsoft.com/office/powerpoint/2010/main" val="3933558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100 pence in £1</a:t>
            </a:r>
          </a:p>
          <a:p>
            <a:r>
              <a:rPr lang="en-GB" dirty="0"/>
              <a:t>Money should </a:t>
            </a:r>
            <a:r>
              <a:rPr lang="en-GB" b="1" u="sng" dirty="0"/>
              <a:t>always</a:t>
            </a:r>
            <a:r>
              <a:rPr lang="en-GB" dirty="0"/>
              <a:t> be expressed with 2 decimal places.</a:t>
            </a:r>
          </a:p>
          <a:p>
            <a:pPr marL="0" indent="0">
              <a:buNone/>
            </a:pPr>
            <a:r>
              <a:rPr lang="en-GB" dirty="0"/>
              <a:t>	£1.50 not £1.5</a:t>
            </a:r>
          </a:p>
          <a:p>
            <a:r>
              <a:rPr lang="en-GB" dirty="0"/>
              <a:t>Tina buys a cake for £4.59 and a tub of ice cream for £2.99. How much change does she get from £10?</a:t>
            </a:r>
          </a:p>
          <a:p>
            <a:pPr lvl="1"/>
            <a:r>
              <a:rPr lang="en-GB" dirty="0"/>
              <a:t>Step 1: £4.59 + £2.99 = £7.58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286546"/>
              </p:ext>
            </p:extLst>
          </p:nvPr>
        </p:nvGraphicFramePr>
        <p:xfrm>
          <a:off x="2031999" y="4676865"/>
          <a:ext cx="8128002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118118266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4909508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67216518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6905795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01079381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863493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6155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strike="sngStrike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strike="sngStrike" baseline="300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2400" strike="sngStrike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trike="sngStrike" baseline="300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2400" b="1" strike="sngStrike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baseline="300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6317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-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006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£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1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5843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Angles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 angle is the amount of turn between two straight lines that meet at a common point.</a:t>
            </a:r>
          </a:p>
          <a:p>
            <a:r>
              <a:rPr lang="en-GB" dirty="0"/>
              <a:t>Angles are measured in degrees (</a:t>
            </a:r>
            <a:r>
              <a:rPr lang="en-GB" baseline="30000" dirty="0"/>
              <a:t>o</a:t>
            </a:r>
            <a:r>
              <a:rPr lang="en-GB" dirty="0"/>
              <a:t>), using a protractor.</a:t>
            </a:r>
          </a:p>
          <a:p>
            <a:r>
              <a:rPr lang="en-GB" dirty="0"/>
              <a:t>Acute angles --&gt; below 90</a:t>
            </a:r>
            <a:r>
              <a:rPr lang="en-GB" baseline="30000" dirty="0"/>
              <a:t>o</a:t>
            </a:r>
          </a:p>
          <a:p>
            <a:r>
              <a:rPr lang="en-GB" dirty="0"/>
              <a:t>Right angle </a:t>
            </a:r>
            <a:r>
              <a:rPr lang="en-GB" dirty="0">
                <a:sym typeface="Wingdings" panose="05000000000000000000" pitchFamily="2" charset="2"/>
              </a:rPr>
              <a:t>--&gt; exactly 90</a:t>
            </a:r>
            <a:r>
              <a:rPr lang="en-GB" baseline="30000" dirty="0">
                <a:sym typeface="Wingdings" panose="05000000000000000000" pitchFamily="2" charset="2"/>
              </a:rPr>
              <a:t>o</a:t>
            </a:r>
            <a:r>
              <a:rPr lang="en-GB" dirty="0">
                <a:sym typeface="Wingdings" panose="05000000000000000000" pitchFamily="2" charset="2"/>
              </a:rPr>
              <a:t> (1/4 turn)</a:t>
            </a:r>
          </a:p>
          <a:p>
            <a:r>
              <a:rPr lang="en-GB" dirty="0">
                <a:sym typeface="Wingdings" panose="05000000000000000000" pitchFamily="2" charset="2"/>
              </a:rPr>
              <a:t>Obtuse angle --&gt; above 90</a:t>
            </a:r>
            <a:r>
              <a:rPr lang="en-GB" baseline="30000" dirty="0">
                <a:sym typeface="Wingdings" panose="05000000000000000000" pitchFamily="2" charset="2"/>
              </a:rPr>
              <a:t>o</a:t>
            </a:r>
            <a:r>
              <a:rPr lang="en-GB" dirty="0">
                <a:sym typeface="Wingdings" panose="05000000000000000000" pitchFamily="2" charset="2"/>
              </a:rPr>
              <a:t> and below 180</a:t>
            </a:r>
            <a:r>
              <a:rPr lang="en-GB" baseline="30000" dirty="0">
                <a:sym typeface="Wingdings" panose="05000000000000000000" pitchFamily="2" charset="2"/>
              </a:rPr>
              <a:t>o</a:t>
            </a:r>
          </a:p>
          <a:p>
            <a:r>
              <a:rPr lang="en-GB" dirty="0">
                <a:sym typeface="Wingdings" panose="05000000000000000000" pitchFamily="2" charset="2"/>
              </a:rPr>
              <a:t>Straight line --&gt; exactly 180</a:t>
            </a:r>
            <a:r>
              <a:rPr lang="en-GB" baseline="30000" dirty="0">
                <a:sym typeface="Wingdings" panose="05000000000000000000" pitchFamily="2" charset="2"/>
              </a:rPr>
              <a:t>o</a:t>
            </a:r>
            <a:r>
              <a:rPr lang="en-GB" dirty="0">
                <a:sym typeface="Wingdings" panose="05000000000000000000" pitchFamily="2" charset="2"/>
              </a:rPr>
              <a:t> (1/2 turn)</a:t>
            </a:r>
          </a:p>
          <a:p>
            <a:r>
              <a:rPr lang="en-GB" dirty="0">
                <a:sym typeface="Wingdings" panose="05000000000000000000" pitchFamily="2" charset="2"/>
              </a:rPr>
              <a:t>Reflex angle --&gt; above 180</a:t>
            </a:r>
            <a:r>
              <a:rPr lang="en-GB" baseline="30000" dirty="0">
                <a:sym typeface="Wingdings" panose="05000000000000000000" pitchFamily="2" charset="2"/>
              </a:rPr>
              <a:t>o</a:t>
            </a:r>
            <a:r>
              <a:rPr lang="en-GB" dirty="0">
                <a:sym typeface="Wingdings" panose="05000000000000000000" pitchFamily="2" charset="2"/>
              </a:rPr>
              <a:t> and below 360</a:t>
            </a:r>
            <a:r>
              <a:rPr lang="en-GB" baseline="30000" dirty="0">
                <a:sym typeface="Wingdings" panose="05000000000000000000" pitchFamily="2" charset="2"/>
              </a:rPr>
              <a:t>o</a:t>
            </a:r>
            <a:r>
              <a:rPr lang="en-GB" dirty="0">
                <a:sym typeface="Wingdings" panose="05000000000000000000" pitchFamily="2" charset="2"/>
              </a:rPr>
              <a:t> (270</a:t>
            </a:r>
            <a:r>
              <a:rPr lang="en-GB" baseline="30000" dirty="0">
                <a:sym typeface="Wingdings" panose="05000000000000000000" pitchFamily="2" charset="2"/>
              </a:rPr>
              <a:t>o</a:t>
            </a:r>
            <a:r>
              <a:rPr lang="en-GB" dirty="0">
                <a:sym typeface="Wingdings" panose="05000000000000000000" pitchFamily="2" charset="2"/>
              </a:rPr>
              <a:t> = 3/4 turn)</a:t>
            </a:r>
          </a:p>
          <a:p>
            <a:r>
              <a:rPr lang="en-GB" dirty="0">
                <a:sym typeface="Wingdings" panose="05000000000000000000" pitchFamily="2" charset="2"/>
              </a:rPr>
              <a:t>Circle --&gt; 360</a:t>
            </a:r>
            <a:r>
              <a:rPr lang="en-GB" baseline="30000" dirty="0">
                <a:sym typeface="Wingdings" panose="05000000000000000000" pitchFamily="2" charset="2"/>
              </a:rPr>
              <a:t>o</a:t>
            </a:r>
            <a:r>
              <a:rPr lang="en-GB" dirty="0">
                <a:sym typeface="Wingdings" panose="05000000000000000000" pitchFamily="2" charset="2"/>
              </a:rPr>
              <a:t> (full turn)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9365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of Shape (2-dimensional)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/>
          <a:lstStyle/>
          <a:p>
            <a:r>
              <a:rPr lang="en-GB" dirty="0"/>
              <a:t>A polygon is a 2-dimensional (2D) closed shape with 3 or more straight sides.</a:t>
            </a:r>
          </a:p>
          <a:p>
            <a:r>
              <a:rPr lang="en-GB" dirty="0"/>
              <a:t>Regular = all sides and angles are equal.</a:t>
            </a:r>
          </a:p>
          <a:p>
            <a:r>
              <a:rPr lang="en-GB" dirty="0"/>
              <a:t>Irregular = not all the sides and angles are equal.</a:t>
            </a:r>
          </a:p>
          <a:p>
            <a:r>
              <a:rPr lang="en-GB" dirty="0"/>
              <a:t>Quadrilateral = a polygon with 4-straight sides</a:t>
            </a:r>
          </a:p>
          <a:p>
            <a:endParaRPr lang="en-GB" dirty="0"/>
          </a:p>
        </p:txBody>
      </p:sp>
      <p:sp>
        <p:nvSpPr>
          <p:cNvPr id="2" name="Isosceles Triangle 1"/>
          <p:cNvSpPr/>
          <p:nvPr/>
        </p:nvSpPr>
        <p:spPr>
          <a:xfrm>
            <a:off x="1457447" y="5116184"/>
            <a:ext cx="836023" cy="7315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 rot="5400000">
            <a:off x="3282447" y="4754847"/>
            <a:ext cx="901337" cy="1332411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Triangle 5"/>
          <p:cNvSpPr/>
          <p:nvPr/>
        </p:nvSpPr>
        <p:spPr>
          <a:xfrm>
            <a:off x="4990278" y="4913982"/>
            <a:ext cx="953589" cy="888274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rapezoid 6"/>
          <p:cNvSpPr/>
          <p:nvPr/>
        </p:nvSpPr>
        <p:spPr>
          <a:xfrm>
            <a:off x="9884090" y="3918856"/>
            <a:ext cx="1319348" cy="803979"/>
          </a:xfrm>
          <a:prstGeom prst="trapezoi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arallelogram 7"/>
          <p:cNvSpPr/>
          <p:nvPr/>
        </p:nvSpPr>
        <p:spPr>
          <a:xfrm>
            <a:off x="9430294" y="2504020"/>
            <a:ext cx="1920240" cy="803979"/>
          </a:xfrm>
          <a:prstGeom prst="parallelogram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gular Pentagon 8"/>
          <p:cNvSpPr/>
          <p:nvPr/>
        </p:nvSpPr>
        <p:spPr>
          <a:xfrm>
            <a:off x="6556063" y="4704838"/>
            <a:ext cx="1378131" cy="972570"/>
          </a:xfrm>
          <a:prstGeom prst="pentagon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Hexagon 9"/>
          <p:cNvSpPr/>
          <p:nvPr/>
        </p:nvSpPr>
        <p:spPr>
          <a:xfrm>
            <a:off x="8431669" y="4811689"/>
            <a:ext cx="1058091" cy="855004"/>
          </a:xfrm>
          <a:prstGeom prst="hexagon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9757954" y="2134687"/>
            <a:ext cx="1841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parallelogram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53638" y="4366999"/>
            <a:ext cx="1841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right-angled triangle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69000" y="3489669"/>
            <a:ext cx="1841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trapezium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87784" y="4317085"/>
            <a:ext cx="1841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pentagon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6967" y="4167066"/>
            <a:ext cx="18418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equilateral triangle (all sides and angles equal)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88830" y="4069623"/>
            <a:ext cx="18418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isosceles triangle</a:t>
            </a:r>
          </a:p>
          <a:p>
            <a:pPr algn="ctr"/>
            <a:r>
              <a:rPr lang="en-GB" dirty="0"/>
              <a:t>(2-sides and angles equal)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68680" y="4442357"/>
            <a:ext cx="1841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hexagon</a:t>
            </a:r>
          </a:p>
        </p:txBody>
      </p:sp>
      <p:sp>
        <p:nvSpPr>
          <p:cNvPr id="18" name="Octagon 17"/>
          <p:cNvSpPr/>
          <p:nvPr/>
        </p:nvSpPr>
        <p:spPr>
          <a:xfrm>
            <a:off x="10097589" y="5256541"/>
            <a:ext cx="1105849" cy="920422"/>
          </a:xfrm>
          <a:prstGeom prst="oct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0203733" y="4890695"/>
            <a:ext cx="1841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octagon</a:t>
            </a:r>
          </a:p>
        </p:txBody>
      </p:sp>
    </p:spTree>
    <p:extLst>
      <p:ext uri="{BB962C8B-B14F-4D97-AF65-F5344CB8AC3E}">
        <p14:creationId xmlns:p14="http://schemas.microsoft.com/office/powerpoint/2010/main" val="23781089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of Shape (3-dimensional)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3-dimensional (3D) shapes have faces, edges and vertices.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		A cuboid has 6 faces, 12 edges and 8 vertices</a:t>
            </a:r>
          </a:p>
          <a:p>
            <a:endParaRPr lang="en-GB" dirty="0"/>
          </a:p>
          <a:p>
            <a:r>
              <a:rPr lang="en-GB" dirty="0"/>
              <a:t>A net is a 2D representation of a 3D shape.</a:t>
            </a:r>
          </a:p>
          <a:p>
            <a:endParaRPr lang="en-GB" dirty="0"/>
          </a:p>
        </p:txBody>
      </p:sp>
      <p:sp>
        <p:nvSpPr>
          <p:cNvPr id="4" name="Cube 3"/>
          <p:cNvSpPr/>
          <p:nvPr/>
        </p:nvSpPr>
        <p:spPr>
          <a:xfrm>
            <a:off x="1293223" y="2547257"/>
            <a:ext cx="1776549" cy="901337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24795" y="2542296"/>
            <a:ext cx="1136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edge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69772" y="3398865"/>
            <a:ext cx="2643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vertex (plural = vertices)</a:t>
            </a:r>
          </a:p>
        </p:txBody>
      </p:sp>
      <p:cxnSp>
        <p:nvCxnSpPr>
          <p:cNvPr id="8" name="Straight Arrow Connector 7"/>
          <p:cNvCxnSpPr>
            <a:endCxn id="4" idx="5"/>
          </p:cNvCxnSpPr>
          <p:nvPr/>
        </p:nvCxnSpPr>
        <p:spPr>
          <a:xfrm flipH="1">
            <a:off x="3069772" y="2726962"/>
            <a:ext cx="455023" cy="158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1"/>
          </p:cNvCxnSpPr>
          <p:nvPr/>
        </p:nvCxnSpPr>
        <p:spPr>
          <a:xfrm flipH="1" flipV="1">
            <a:off x="2834640" y="3448594"/>
            <a:ext cx="235132" cy="134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457075" y="4452778"/>
            <a:ext cx="1437120" cy="1084172"/>
            <a:chOff x="1457075" y="4452778"/>
            <a:chExt cx="1437120" cy="1084172"/>
          </a:xfrm>
        </p:grpSpPr>
        <p:sp>
          <p:nvSpPr>
            <p:cNvPr id="11" name="Rectangle 10"/>
            <p:cNvSpPr/>
            <p:nvPr/>
          </p:nvSpPr>
          <p:spPr>
            <a:xfrm>
              <a:off x="1821497" y="4452778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15600" y="481130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78549" y="4809830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57075" y="481130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16371" y="5176950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34195" y="4809830"/>
              <a:ext cx="360000" cy="3671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Cube 18"/>
          <p:cNvSpPr/>
          <p:nvPr/>
        </p:nvSpPr>
        <p:spPr>
          <a:xfrm>
            <a:off x="7944395" y="3768197"/>
            <a:ext cx="1328057" cy="1772240"/>
          </a:xfrm>
          <a:prstGeom prst="cub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an 19"/>
          <p:cNvSpPr/>
          <p:nvPr/>
        </p:nvSpPr>
        <p:spPr>
          <a:xfrm>
            <a:off x="10139340" y="3768197"/>
            <a:ext cx="809897" cy="1772240"/>
          </a:xfrm>
          <a:prstGeom prst="ca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0084527" y="5541704"/>
            <a:ext cx="1136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cylinder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40189" y="5541704"/>
            <a:ext cx="1136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cuboid</a:t>
            </a:r>
          </a:p>
        </p:txBody>
      </p:sp>
      <p:sp>
        <p:nvSpPr>
          <p:cNvPr id="23" name="Cube 22"/>
          <p:cNvSpPr/>
          <p:nvPr/>
        </p:nvSpPr>
        <p:spPr>
          <a:xfrm>
            <a:off x="3459481" y="4619352"/>
            <a:ext cx="657497" cy="702633"/>
          </a:xfrm>
          <a:prstGeom prst="cub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211398" y="5589317"/>
            <a:ext cx="147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(triangular)</a:t>
            </a:r>
          </a:p>
          <a:p>
            <a:pPr algn="ctr"/>
            <a:r>
              <a:rPr lang="en-GB" dirty="0"/>
              <a:t>prism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15051" y="5451085"/>
            <a:ext cx="147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cube</a:t>
            </a:r>
          </a:p>
          <a:p>
            <a:pPr algn="ctr"/>
            <a:r>
              <a:rPr lang="en-GB" dirty="0"/>
              <a:t>(equal faces)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56165" y="5577956"/>
            <a:ext cx="147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cube</a:t>
            </a:r>
          </a:p>
          <a:p>
            <a:pPr algn="ctr"/>
            <a:r>
              <a:rPr lang="en-GB" dirty="0"/>
              <a:t>(equal faces)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931614" y="4408037"/>
            <a:ext cx="1952247" cy="1147834"/>
            <a:chOff x="4931614" y="4408037"/>
            <a:chExt cx="1952247" cy="1147834"/>
          </a:xfrm>
        </p:grpSpPr>
        <p:sp>
          <p:nvSpPr>
            <p:cNvPr id="28" name="Rectangle 27"/>
            <p:cNvSpPr/>
            <p:nvPr/>
          </p:nvSpPr>
          <p:spPr>
            <a:xfrm rot="5400000">
              <a:off x="5719772" y="4914033"/>
              <a:ext cx="379505" cy="9041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 rot="5400000">
              <a:off x="5720672" y="4528107"/>
              <a:ext cx="379505" cy="9023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 rot="5400000">
              <a:off x="5723421" y="4146604"/>
              <a:ext cx="379505" cy="9023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Isosceles Triangle 30"/>
            <p:cNvSpPr/>
            <p:nvPr/>
          </p:nvSpPr>
          <p:spPr>
            <a:xfrm rot="5400000">
              <a:off x="6444515" y="4723959"/>
              <a:ext cx="366537" cy="512155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Isosceles Triangle 31"/>
            <p:cNvSpPr/>
            <p:nvPr/>
          </p:nvSpPr>
          <p:spPr>
            <a:xfrm rot="16200000" flipH="1">
              <a:off x="5004423" y="4722054"/>
              <a:ext cx="366537" cy="512155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535212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Geometry – Position and Direction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position of a shape can be described using co-ordinates (</a:t>
            </a:r>
            <a:r>
              <a:rPr lang="en-GB" i="1" dirty="0" err="1"/>
              <a:t>x</a:t>
            </a:r>
            <a:r>
              <a:rPr lang="en-GB" dirty="0" err="1"/>
              <a:t>,</a:t>
            </a:r>
            <a:r>
              <a:rPr lang="en-GB" i="1" dirty="0" err="1"/>
              <a:t>y</a:t>
            </a:r>
            <a:r>
              <a:rPr lang="en-GB" dirty="0"/>
              <a:t>).</a:t>
            </a:r>
          </a:p>
          <a:p>
            <a:r>
              <a:rPr lang="en-GB" dirty="0"/>
              <a:t>The </a:t>
            </a:r>
            <a:r>
              <a:rPr lang="en-GB" i="1" dirty="0"/>
              <a:t>x</a:t>
            </a:r>
            <a:r>
              <a:rPr lang="en-GB" dirty="0"/>
              <a:t> co-ordinate </a:t>
            </a:r>
            <a:r>
              <a:rPr lang="en-GB" u="sng" dirty="0"/>
              <a:t>always</a:t>
            </a:r>
            <a:r>
              <a:rPr lang="en-GB" dirty="0"/>
              <a:t> comes first.</a:t>
            </a:r>
          </a:p>
          <a:p>
            <a:endParaRPr lang="en-GB" dirty="0"/>
          </a:p>
          <a:p>
            <a:r>
              <a:rPr lang="en-GB" dirty="0"/>
              <a:t>A translation is a movement of a shape without flipping or rotating it.</a:t>
            </a:r>
          </a:p>
          <a:p>
            <a:pPr marL="0" indent="0">
              <a:buNone/>
            </a:pPr>
            <a:r>
              <a:rPr lang="en-GB" dirty="0"/>
              <a:t>     e.g. A ---&gt; B (5 right, 2 down)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 shape can also be reflected in a mirror line.</a:t>
            </a:r>
          </a:p>
          <a:p>
            <a:pPr marL="0" indent="0">
              <a:buNone/>
            </a:pPr>
            <a:r>
              <a:rPr lang="en-GB" dirty="0"/>
              <a:t>     e.g. J ---&gt; K (reflected in mirror line)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701246" y="2118753"/>
            <a:ext cx="1304417" cy="1186149"/>
            <a:chOff x="6701246" y="2118753"/>
            <a:chExt cx="1304417" cy="1186149"/>
          </a:xfrm>
        </p:grpSpPr>
        <p:grpSp>
          <p:nvGrpSpPr>
            <p:cNvPr id="9" name="Group 8"/>
            <p:cNvGrpSpPr/>
            <p:nvPr/>
          </p:nvGrpSpPr>
          <p:grpSpPr>
            <a:xfrm>
              <a:off x="6701246" y="2118753"/>
              <a:ext cx="1146200" cy="1186149"/>
              <a:chOff x="7955280" y="2092628"/>
              <a:chExt cx="1146200" cy="1186149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8386354" y="2416629"/>
                <a:ext cx="0" cy="862148"/>
              </a:xfrm>
              <a:prstGeom prst="straightConnector1">
                <a:avLst/>
              </a:prstGeom>
              <a:ln w="19050"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 rot="5400000">
                <a:off x="8386354" y="2346961"/>
                <a:ext cx="0" cy="862148"/>
              </a:xfrm>
              <a:prstGeom prst="straightConnector1">
                <a:avLst/>
              </a:prstGeom>
              <a:ln w="19050"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8817428" y="2593369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1" dirty="0"/>
                  <a:t>x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8244328" y="2092628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1" dirty="0"/>
                  <a:t>y</a:t>
                </a: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7263152" y="2461457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A (3,1</a:t>
              </a:r>
              <a:r>
                <a:rPr lang="en-GB" dirty="0"/>
                <a:t>)</a:t>
              </a:r>
            </a:p>
          </p:txBody>
        </p:sp>
      </p:grpSp>
      <p:sp>
        <p:nvSpPr>
          <p:cNvPr id="11" name="Oval 10"/>
          <p:cNvSpPr/>
          <p:nvPr/>
        </p:nvSpPr>
        <p:spPr>
          <a:xfrm>
            <a:off x="7274347" y="2698376"/>
            <a:ext cx="52252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arallelogram 12"/>
          <p:cNvSpPr/>
          <p:nvPr/>
        </p:nvSpPr>
        <p:spPr>
          <a:xfrm>
            <a:off x="6684852" y="3972399"/>
            <a:ext cx="830324" cy="679269"/>
          </a:xfrm>
          <a:prstGeom prst="parallelogram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A</a:t>
            </a:r>
          </a:p>
        </p:txBody>
      </p:sp>
      <p:sp>
        <p:nvSpPr>
          <p:cNvPr id="14" name="Parallelogram 13"/>
          <p:cNvSpPr/>
          <p:nvPr/>
        </p:nvSpPr>
        <p:spPr>
          <a:xfrm>
            <a:off x="8313356" y="4220593"/>
            <a:ext cx="830324" cy="679269"/>
          </a:xfrm>
          <a:prstGeom prst="parallelogram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B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8005663" y="5329646"/>
            <a:ext cx="0" cy="966651"/>
          </a:xfrm>
          <a:prstGeom prst="line">
            <a:avLst/>
          </a:prstGeom>
          <a:ln w="381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Notched Right Arrow 16"/>
          <p:cNvSpPr/>
          <p:nvPr/>
        </p:nvSpPr>
        <p:spPr>
          <a:xfrm>
            <a:off x="8195630" y="5380129"/>
            <a:ext cx="1013524" cy="796834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J</a:t>
            </a:r>
          </a:p>
        </p:txBody>
      </p:sp>
      <p:sp>
        <p:nvSpPr>
          <p:cNvPr id="18" name="Notched Right Arrow 17"/>
          <p:cNvSpPr/>
          <p:nvPr/>
        </p:nvSpPr>
        <p:spPr>
          <a:xfrm flipH="1">
            <a:off x="6833922" y="5380129"/>
            <a:ext cx="1013524" cy="796834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36150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Short Multiplication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721 x 6</a:t>
            </a:r>
          </a:p>
          <a:p>
            <a:r>
              <a:rPr lang="en-GB" dirty="0"/>
              <a:t>“6 lots of 721”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Leave an exchanging line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12,408 x 9</a:t>
            </a:r>
          </a:p>
          <a:p>
            <a:r>
              <a:rPr lang="en-GB" dirty="0"/>
              <a:t>“9 lots of 12,408”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915257"/>
              </p:ext>
            </p:extLst>
          </p:nvPr>
        </p:nvGraphicFramePr>
        <p:xfrm>
          <a:off x="838201" y="3259614"/>
          <a:ext cx="3616235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3247">
                  <a:extLst>
                    <a:ext uri="{9D8B030D-6E8A-4147-A177-3AD203B41FA5}">
                      <a16:colId xmlns:a16="http://schemas.microsoft.com/office/drawing/2014/main" val="1394603765"/>
                    </a:ext>
                  </a:extLst>
                </a:gridCol>
                <a:gridCol w="723247">
                  <a:extLst>
                    <a:ext uri="{9D8B030D-6E8A-4147-A177-3AD203B41FA5}">
                      <a16:colId xmlns:a16="http://schemas.microsoft.com/office/drawing/2014/main" val="2622491359"/>
                    </a:ext>
                  </a:extLst>
                </a:gridCol>
                <a:gridCol w="723247">
                  <a:extLst>
                    <a:ext uri="{9D8B030D-6E8A-4147-A177-3AD203B41FA5}">
                      <a16:colId xmlns:a16="http://schemas.microsoft.com/office/drawing/2014/main" val="1129766340"/>
                    </a:ext>
                  </a:extLst>
                </a:gridCol>
                <a:gridCol w="723247">
                  <a:extLst>
                    <a:ext uri="{9D8B030D-6E8A-4147-A177-3AD203B41FA5}">
                      <a16:colId xmlns:a16="http://schemas.microsoft.com/office/drawing/2014/main" val="2035446733"/>
                    </a:ext>
                  </a:extLst>
                </a:gridCol>
                <a:gridCol w="723247">
                  <a:extLst>
                    <a:ext uri="{9D8B030D-6E8A-4147-A177-3AD203B41FA5}">
                      <a16:colId xmlns:a16="http://schemas.microsoft.com/office/drawing/2014/main" val="300639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8272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87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640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01765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267107"/>
              </p:ext>
            </p:extLst>
          </p:nvPr>
        </p:nvGraphicFramePr>
        <p:xfrm>
          <a:off x="6607629" y="3259614"/>
          <a:ext cx="3616235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605">
                  <a:extLst>
                    <a:ext uri="{9D8B030D-6E8A-4147-A177-3AD203B41FA5}">
                      <a16:colId xmlns:a16="http://schemas.microsoft.com/office/drawing/2014/main" val="1394603765"/>
                    </a:ext>
                  </a:extLst>
                </a:gridCol>
                <a:gridCol w="516605">
                  <a:extLst>
                    <a:ext uri="{9D8B030D-6E8A-4147-A177-3AD203B41FA5}">
                      <a16:colId xmlns:a16="http://schemas.microsoft.com/office/drawing/2014/main" val="2622491359"/>
                    </a:ext>
                  </a:extLst>
                </a:gridCol>
                <a:gridCol w="516605">
                  <a:extLst>
                    <a:ext uri="{9D8B030D-6E8A-4147-A177-3AD203B41FA5}">
                      <a16:colId xmlns:a16="http://schemas.microsoft.com/office/drawing/2014/main" val="1129766340"/>
                    </a:ext>
                  </a:extLst>
                </a:gridCol>
                <a:gridCol w="516605">
                  <a:extLst>
                    <a:ext uri="{9D8B030D-6E8A-4147-A177-3AD203B41FA5}">
                      <a16:colId xmlns:a16="http://schemas.microsoft.com/office/drawing/2014/main" val="2035446733"/>
                    </a:ext>
                  </a:extLst>
                </a:gridCol>
                <a:gridCol w="516605">
                  <a:extLst>
                    <a:ext uri="{9D8B030D-6E8A-4147-A177-3AD203B41FA5}">
                      <a16:colId xmlns:a16="http://schemas.microsoft.com/office/drawing/2014/main" val="1385470376"/>
                    </a:ext>
                  </a:extLst>
                </a:gridCol>
                <a:gridCol w="516605">
                  <a:extLst>
                    <a:ext uri="{9D8B030D-6E8A-4147-A177-3AD203B41FA5}">
                      <a16:colId xmlns:a16="http://schemas.microsoft.com/office/drawing/2014/main" val="1738331726"/>
                    </a:ext>
                  </a:extLst>
                </a:gridCol>
                <a:gridCol w="516605">
                  <a:extLst>
                    <a:ext uri="{9D8B030D-6E8A-4147-A177-3AD203B41FA5}">
                      <a16:colId xmlns:a16="http://schemas.microsoft.com/office/drawing/2014/main" val="300639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8272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87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640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017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40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 Multiplication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254931" cy="4351338"/>
          </a:xfrm>
        </p:spPr>
        <p:txBody>
          <a:bodyPr/>
          <a:lstStyle/>
          <a:p>
            <a:r>
              <a:rPr lang="en-GB" dirty="0"/>
              <a:t>3,464 x 47</a:t>
            </a:r>
          </a:p>
          <a:p>
            <a:r>
              <a:rPr lang="en-GB" dirty="0"/>
              <a:t>3,464 x 40   +   3,364 x 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7432766" y="1825625"/>
            <a:ext cx="3921034" cy="4351338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i="1" dirty="0"/>
              <a:t>Side Calculation:</a:t>
            </a:r>
          </a:p>
          <a:p>
            <a:r>
              <a:rPr lang="en-GB" dirty="0"/>
              <a:t>3,464 x 40</a:t>
            </a:r>
          </a:p>
          <a:p>
            <a:pPr marL="457200" lvl="1" indent="0">
              <a:buNone/>
            </a:pPr>
            <a:r>
              <a:rPr lang="en-GB" dirty="0"/>
              <a:t>= 3,464 x 10 x 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512513"/>
              </p:ext>
            </p:extLst>
          </p:nvPr>
        </p:nvGraphicFramePr>
        <p:xfrm>
          <a:off x="838199" y="3092700"/>
          <a:ext cx="6072048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9006">
                  <a:extLst>
                    <a:ext uri="{9D8B030D-6E8A-4147-A177-3AD203B41FA5}">
                      <a16:colId xmlns:a16="http://schemas.microsoft.com/office/drawing/2014/main" val="1394603765"/>
                    </a:ext>
                  </a:extLst>
                </a:gridCol>
                <a:gridCol w="759006">
                  <a:extLst>
                    <a:ext uri="{9D8B030D-6E8A-4147-A177-3AD203B41FA5}">
                      <a16:colId xmlns:a16="http://schemas.microsoft.com/office/drawing/2014/main" val="2622491359"/>
                    </a:ext>
                  </a:extLst>
                </a:gridCol>
                <a:gridCol w="759006">
                  <a:extLst>
                    <a:ext uri="{9D8B030D-6E8A-4147-A177-3AD203B41FA5}">
                      <a16:colId xmlns:a16="http://schemas.microsoft.com/office/drawing/2014/main" val="1129766340"/>
                    </a:ext>
                  </a:extLst>
                </a:gridCol>
                <a:gridCol w="759006">
                  <a:extLst>
                    <a:ext uri="{9D8B030D-6E8A-4147-A177-3AD203B41FA5}">
                      <a16:colId xmlns:a16="http://schemas.microsoft.com/office/drawing/2014/main" val="2080665643"/>
                    </a:ext>
                  </a:extLst>
                </a:gridCol>
                <a:gridCol w="759006">
                  <a:extLst>
                    <a:ext uri="{9D8B030D-6E8A-4147-A177-3AD203B41FA5}">
                      <a16:colId xmlns:a16="http://schemas.microsoft.com/office/drawing/2014/main" val="574614226"/>
                    </a:ext>
                  </a:extLst>
                </a:gridCol>
                <a:gridCol w="759006">
                  <a:extLst>
                    <a:ext uri="{9D8B030D-6E8A-4147-A177-3AD203B41FA5}">
                      <a16:colId xmlns:a16="http://schemas.microsoft.com/office/drawing/2014/main" val="2035446733"/>
                    </a:ext>
                  </a:extLst>
                </a:gridCol>
                <a:gridCol w="759006">
                  <a:extLst>
                    <a:ext uri="{9D8B030D-6E8A-4147-A177-3AD203B41FA5}">
                      <a16:colId xmlns:a16="http://schemas.microsoft.com/office/drawing/2014/main" val="3006393897"/>
                    </a:ext>
                  </a:extLst>
                </a:gridCol>
                <a:gridCol w="759006">
                  <a:extLst>
                    <a:ext uri="{9D8B030D-6E8A-4147-A177-3AD203B41FA5}">
                      <a16:colId xmlns:a16="http://schemas.microsoft.com/office/drawing/2014/main" val="1127310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8272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87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640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70C0"/>
                          </a:solidFill>
                        </a:rPr>
                        <a:t>(x7)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3017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70C0"/>
                          </a:solidFill>
                        </a:rPr>
                        <a:t>(x40)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734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6360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49967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427654"/>
              </p:ext>
            </p:extLst>
          </p:nvPr>
        </p:nvGraphicFramePr>
        <p:xfrm>
          <a:off x="7511296" y="4205220"/>
          <a:ext cx="3842504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072">
                  <a:extLst>
                    <a:ext uri="{9D8B030D-6E8A-4147-A177-3AD203B41FA5}">
                      <a16:colId xmlns:a16="http://schemas.microsoft.com/office/drawing/2014/main" val="1394603765"/>
                    </a:ext>
                  </a:extLst>
                </a:gridCol>
                <a:gridCol w="446072">
                  <a:extLst>
                    <a:ext uri="{9D8B030D-6E8A-4147-A177-3AD203B41FA5}">
                      <a16:colId xmlns:a16="http://schemas.microsoft.com/office/drawing/2014/main" val="2622491359"/>
                    </a:ext>
                  </a:extLst>
                </a:gridCol>
                <a:gridCol w="446072">
                  <a:extLst>
                    <a:ext uri="{9D8B030D-6E8A-4147-A177-3AD203B41FA5}">
                      <a16:colId xmlns:a16="http://schemas.microsoft.com/office/drawing/2014/main" val="1129766340"/>
                    </a:ext>
                  </a:extLst>
                </a:gridCol>
                <a:gridCol w="446072">
                  <a:extLst>
                    <a:ext uri="{9D8B030D-6E8A-4147-A177-3AD203B41FA5}">
                      <a16:colId xmlns:a16="http://schemas.microsoft.com/office/drawing/2014/main" val="2035446733"/>
                    </a:ext>
                  </a:extLst>
                </a:gridCol>
                <a:gridCol w="446072">
                  <a:extLst>
                    <a:ext uri="{9D8B030D-6E8A-4147-A177-3AD203B41FA5}">
                      <a16:colId xmlns:a16="http://schemas.microsoft.com/office/drawing/2014/main" val="1385470376"/>
                    </a:ext>
                  </a:extLst>
                </a:gridCol>
                <a:gridCol w="446072">
                  <a:extLst>
                    <a:ext uri="{9D8B030D-6E8A-4147-A177-3AD203B41FA5}">
                      <a16:colId xmlns:a16="http://schemas.microsoft.com/office/drawing/2014/main" val="1738331726"/>
                    </a:ext>
                  </a:extLst>
                </a:gridCol>
                <a:gridCol w="446072">
                  <a:extLst>
                    <a:ext uri="{9D8B030D-6E8A-4147-A177-3AD203B41FA5}">
                      <a16:colId xmlns:a16="http://schemas.microsoft.com/office/drawing/2014/main" val="300639389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437457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i="1" dirty="0">
                          <a:solidFill>
                            <a:srgbClr val="0070C0"/>
                          </a:solidFill>
                        </a:rPr>
                        <a:t>(x10)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8272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87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640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017655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6910247" y="3200400"/>
            <a:ext cx="522519" cy="159366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799909" y="4929006"/>
            <a:ext cx="2129246" cy="5704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909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Dividing by multiples of 10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650 ÷ 10</a:t>
            </a:r>
          </a:p>
          <a:p>
            <a:pPr marL="0" indent="0">
              <a:buNone/>
            </a:pPr>
            <a:r>
              <a:rPr lang="en-GB" sz="2000" dirty="0"/>
              <a:t>Digits move 1 place to the right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39,400 ÷ 100</a:t>
            </a:r>
          </a:p>
          <a:p>
            <a:pPr marL="0" indent="0">
              <a:buNone/>
            </a:pPr>
            <a:r>
              <a:rPr lang="en-GB" sz="2000" dirty="0"/>
              <a:t>Digits move 2 places to the right</a:t>
            </a: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1,206 ÷ 1000</a:t>
            </a:r>
          </a:p>
          <a:p>
            <a:pPr marL="0" indent="0">
              <a:buNone/>
            </a:pPr>
            <a:r>
              <a:rPr lang="en-GB" sz="2000" dirty="0"/>
              <a:t>Digits move 3 places to the right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760 ÷ 40 = 760 ÷ 10 ÷ 4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875054"/>
              </p:ext>
            </p:extLst>
          </p:nvPr>
        </p:nvGraphicFramePr>
        <p:xfrm>
          <a:off x="838200" y="2888774"/>
          <a:ext cx="2618376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6396">
                  <a:extLst>
                    <a:ext uri="{9D8B030D-6E8A-4147-A177-3AD203B41FA5}">
                      <a16:colId xmlns:a16="http://schemas.microsoft.com/office/drawing/2014/main" val="2689125205"/>
                    </a:ext>
                  </a:extLst>
                </a:gridCol>
                <a:gridCol w="436396">
                  <a:extLst>
                    <a:ext uri="{9D8B030D-6E8A-4147-A177-3AD203B41FA5}">
                      <a16:colId xmlns:a16="http://schemas.microsoft.com/office/drawing/2014/main" val="1309877819"/>
                    </a:ext>
                  </a:extLst>
                </a:gridCol>
                <a:gridCol w="436396">
                  <a:extLst>
                    <a:ext uri="{9D8B030D-6E8A-4147-A177-3AD203B41FA5}">
                      <a16:colId xmlns:a16="http://schemas.microsoft.com/office/drawing/2014/main" val="1319691509"/>
                    </a:ext>
                  </a:extLst>
                </a:gridCol>
                <a:gridCol w="436396">
                  <a:extLst>
                    <a:ext uri="{9D8B030D-6E8A-4147-A177-3AD203B41FA5}">
                      <a16:colId xmlns:a16="http://schemas.microsoft.com/office/drawing/2014/main" val="865768850"/>
                    </a:ext>
                  </a:extLst>
                </a:gridCol>
                <a:gridCol w="436396">
                  <a:extLst>
                    <a:ext uri="{9D8B030D-6E8A-4147-A177-3AD203B41FA5}">
                      <a16:colId xmlns:a16="http://schemas.microsoft.com/office/drawing/2014/main" val="585070658"/>
                    </a:ext>
                  </a:extLst>
                </a:gridCol>
                <a:gridCol w="436396">
                  <a:extLst>
                    <a:ext uri="{9D8B030D-6E8A-4147-A177-3AD203B41FA5}">
                      <a16:colId xmlns:a16="http://schemas.microsoft.com/office/drawing/2014/main" val="263956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324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984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00554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429725"/>
              </p:ext>
            </p:extLst>
          </p:nvPr>
        </p:nvGraphicFramePr>
        <p:xfrm>
          <a:off x="6276703" y="2888774"/>
          <a:ext cx="3945289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269">
                  <a:extLst>
                    <a:ext uri="{9D8B030D-6E8A-4147-A177-3AD203B41FA5}">
                      <a16:colId xmlns:a16="http://schemas.microsoft.com/office/drawing/2014/main" val="2689125205"/>
                    </a:ext>
                  </a:extLst>
                </a:gridCol>
                <a:gridCol w="467269">
                  <a:extLst>
                    <a:ext uri="{9D8B030D-6E8A-4147-A177-3AD203B41FA5}">
                      <a16:colId xmlns:a16="http://schemas.microsoft.com/office/drawing/2014/main" val="1319691509"/>
                    </a:ext>
                  </a:extLst>
                </a:gridCol>
                <a:gridCol w="467269">
                  <a:extLst>
                    <a:ext uri="{9D8B030D-6E8A-4147-A177-3AD203B41FA5}">
                      <a16:colId xmlns:a16="http://schemas.microsoft.com/office/drawing/2014/main" val="865768850"/>
                    </a:ext>
                  </a:extLst>
                </a:gridCol>
                <a:gridCol w="467269">
                  <a:extLst>
                    <a:ext uri="{9D8B030D-6E8A-4147-A177-3AD203B41FA5}">
                      <a16:colId xmlns:a16="http://schemas.microsoft.com/office/drawing/2014/main" val="585070658"/>
                    </a:ext>
                  </a:extLst>
                </a:gridCol>
                <a:gridCol w="467269">
                  <a:extLst>
                    <a:ext uri="{9D8B030D-6E8A-4147-A177-3AD203B41FA5}">
                      <a16:colId xmlns:a16="http://schemas.microsoft.com/office/drawing/2014/main" val="2639560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7684912"/>
                    </a:ext>
                  </a:extLst>
                </a:gridCol>
                <a:gridCol w="466126">
                  <a:extLst>
                    <a:ext uri="{9D8B030D-6E8A-4147-A177-3AD203B41FA5}">
                      <a16:colId xmlns:a16="http://schemas.microsoft.com/office/drawing/2014/main" val="1903884424"/>
                    </a:ext>
                  </a:extLst>
                </a:gridCol>
                <a:gridCol w="467269">
                  <a:extLst>
                    <a:ext uri="{9D8B030D-6E8A-4147-A177-3AD203B41FA5}">
                      <a16:colId xmlns:a16="http://schemas.microsoft.com/office/drawing/2014/main" val="2714208103"/>
                    </a:ext>
                  </a:extLst>
                </a:gridCol>
                <a:gridCol w="467269">
                  <a:extLst>
                    <a:ext uri="{9D8B030D-6E8A-4147-A177-3AD203B41FA5}">
                      <a16:colId xmlns:a16="http://schemas.microsoft.com/office/drawing/2014/main" val="4128256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>
                          <a:solidFill>
                            <a:srgbClr val="002060"/>
                          </a:solidFill>
                        </a:rPr>
                        <a:t>Th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>
                          <a:solidFill>
                            <a:srgbClr val="002060"/>
                          </a:solidFill>
                        </a:rPr>
                        <a:t>Th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324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984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00554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508463"/>
              </p:ext>
            </p:extLst>
          </p:nvPr>
        </p:nvGraphicFramePr>
        <p:xfrm>
          <a:off x="962285" y="5140643"/>
          <a:ext cx="3426834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139">
                  <a:extLst>
                    <a:ext uri="{9D8B030D-6E8A-4147-A177-3AD203B41FA5}">
                      <a16:colId xmlns:a16="http://schemas.microsoft.com/office/drawing/2014/main" val="2689125205"/>
                    </a:ext>
                  </a:extLst>
                </a:gridCol>
                <a:gridCol w="571139">
                  <a:extLst>
                    <a:ext uri="{9D8B030D-6E8A-4147-A177-3AD203B41FA5}">
                      <a16:colId xmlns:a16="http://schemas.microsoft.com/office/drawing/2014/main" val="1309877819"/>
                    </a:ext>
                  </a:extLst>
                </a:gridCol>
                <a:gridCol w="571139">
                  <a:extLst>
                    <a:ext uri="{9D8B030D-6E8A-4147-A177-3AD203B41FA5}">
                      <a16:colId xmlns:a16="http://schemas.microsoft.com/office/drawing/2014/main" val="1319691509"/>
                    </a:ext>
                  </a:extLst>
                </a:gridCol>
                <a:gridCol w="571139">
                  <a:extLst>
                    <a:ext uri="{9D8B030D-6E8A-4147-A177-3AD203B41FA5}">
                      <a16:colId xmlns:a16="http://schemas.microsoft.com/office/drawing/2014/main" val="865768850"/>
                    </a:ext>
                  </a:extLst>
                </a:gridCol>
                <a:gridCol w="571139">
                  <a:extLst>
                    <a:ext uri="{9D8B030D-6E8A-4147-A177-3AD203B41FA5}">
                      <a16:colId xmlns:a16="http://schemas.microsoft.com/office/drawing/2014/main" val="585070658"/>
                    </a:ext>
                  </a:extLst>
                </a:gridCol>
                <a:gridCol w="571139">
                  <a:extLst>
                    <a:ext uri="{9D8B030D-6E8A-4147-A177-3AD203B41FA5}">
                      <a16:colId xmlns:a16="http://schemas.microsoft.com/office/drawing/2014/main" val="263956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TTh</a:t>
                      </a:r>
                      <a:endParaRPr lang="en-GB" sz="1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>
                          <a:solidFill>
                            <a:srgbClr val="002060"/>
                          </a:solidFill>
                        </a:rPr>
                        <a:t>Th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324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984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00554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13796"/>
              </p:ext>
            </p:extLst>
          </p:nvPr>
        </p:nvGraphicFramePr>
        <p:xfrm>
          <a:off x="6672942" y="4765472"/>
          <a:ext cx="3726042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7007">
                  <a:extLst>
                    <a:ext uri="{9D8B030D-6E8A-4147-A177-3AD203B41FA5}">
                      <a16:colId xmlns:a16="http://schemas.microsoft.com/office/drawing/2014/main" val="2689125205"/>
                    </a:ext>
                  </a:extLst>
                </a:gridCol>
                <a:gridCol w="507007">
                  <a:extLst>
                    <a:ext uri="{9D8B030D-6E8A-4147-A177-3AD203B41FA5}">
                      <a16:colId xmlns:a16="http://schemas.microsoft.com/office/drawing/2014/main" val="1309877819"/>
                    </a:ext>
                  </a:extLst>
                </a:gridCol>
                <a:gridCol w="507007">
                  <a:extLst>
                    <a:ext uri="{9D8B030D-6E8A-4147-A177-3AD203B41FA5}">
                      <a16:colId xmlns:a16="http://schemas.microsoft.com/office/drawing/2014/main" val="1319691509"/>
                    </a:ext>
                  </a:extLst>
                </a:gridCol>
                <a:gridCol w="507007">
                  <a:extLst>
                    <a:ext uri="{9D8B030D-6E8A-4147-A177-3AD203B41FA5}">
                      <a16:colId xmlns:a16="http://schemas.microsoft.com/office/drawing/2014/main" val="865768850"/>
                    </a:ext>
                  </a:extLst>
                </a:gridCol>
                <a:gridCol w="507007">
                  <a:extLst>
                    <a:ext uri="{9D8B030D-6E8A-4147-A177-3AD203B41FA5}">
                      <a16:colId xmlns:a16="http://schemas.microsoft.com/office/drawing/2014/main" val="585070658"/>
                    </a:ext>
                  </a:extLst>
                </a:gridCol>
                <a:gridCol w="507007">
                  <a:extLst>
                    <a:ext uri="{9D8B030D-6E8A-4147-A177-3AD203B41FA5}">
                      <a16:colId xmlns:a16="http://schemas.microsoft.com/office/drawing/2014/main" val="263956022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7523346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324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984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(÷10)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005540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76 ÷ 4 = 19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70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762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Short Division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432 ÷ 8</a:t>
            </a:r>
            <a:r>
              <a:rPr lang="en-GB" sz="3200" b="0" dirty="0"/>
              <a:t> 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8307994"/>
              </p:ext>
            </p:extLst>
          </p:nvPr>
        </p:nvGraphicFramePr>
        <p:xfrm>
          <a:off x="839788" y="2505075"/>
          <a:ext cx="5157785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557">
                  <a:extLst>
                    <a:ext uri="{9D8B030D-6E8A-4147-A177-3AD203B41FA5}">
                      <a16:colId xmlns:a16="http://schemas.microsoft.com/office/drawing/2014/main" val="3328624632"/>
                    </a:ext>
                  </a:extLst>
                </a:gridCol>
                <a:gridCol w="1031557">
                  <a:extLst>
                    <a:ext uri="{9D8B030D-6E8A-4147-A177-3AD203B41FA5}">
                      <a16:colId xmlns:a16="http://schemas.microsoft.com/office/drawing/2014/main" val="2294226148"/>
                    </a:ext>
                  </a:extLst>
                </a:gridCol>
                <a:gridCol w="1031557">
                  <a:extLst>
                    <a:ext uri="{9D8B030D-6E8A-4147-A177-3AD203B41FA5}">
                      <a16:colId xmlns:a16="http://schemas.microsoft.com/office/drawing/2014/main" val="1405693607"/>
                    </a:ext>
                  </a:extLst>
                </a:gridCol>
                <a:gridCol w="1031557">
                  <a:extLst>
                    <a:ext uri="{9D8B030D-6E8A-4147-A177-3AD203B41FA5}">
                      <a16:colId xmlns:a16="http://schemas.microsoft.com/office/drawing/2014/main" val="253073980"/>
                    </a:ext>
                  </a:extLst>
                </a:gridCol>
                <a:gridCol w="1031557">
                  <a:extLst>
                    <a:ext uri="{9D8B030D-6E8A-4147-A177-3AD203B41FA5}">
                      <a16:colId xmlns:a16="http://schemas.microsoft.com/office/drawing/2014/main" val="936125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000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aseline="30000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GB" sz="2800" dirty="0"/>
                        <a:t>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aseline="300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GB" sz="2800" dirty="0"/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159045"/>
                  </a:ext>
                </a:extLst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5,420 ÷ 7 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42787725"/>
              </p:ext>
            </p:extLst>
          </p:nvPr>
        </p:nvGraphicFramePr>
        <p:xfrm>
          <a:off x="6172200" y="2505075"/>
          <a:ext cx="518319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3865">
                  <a:extLst>
                    <a:ext uri="{9D8B030D-6E8A-4147-A177-3AD203B41FA5}">
                      <a16:colId xmlns:a16="http://schemas.microsoft.com/office/drawing/2014/main" val="4116409959"/>
                    </a:ext>
                  </a:extLst>
                </a:gridCol>
                <a:gridCol w="863865">
                  <a:extLst>
                    <a:ext uri="{9D8B030D-6E8A-4147-A177-3AD203B41FA5}">
                      <a16:colId xmlns:a16="http://schemas.microsoft.com/office/drawing/2014/main" val="3831803882"/>
                    </a:ext>
                  </a:extLst>
                </a:gridCol>
                <a:gridCol w="863865">
                  <a:extLst>
                    <a:ext uri="{9D8B030D-6E8A-4147-A177-3AD203B41FA5}">
                      <a16:colId xmlns:a16="http://schemas.microsoft.com/office/drawing/2014/main" val="554200104"/>
                    </a:ext>
                  </a:extLst>
                </a:gridCol>
                <a:gridCol w="863865">
                  <a:extLst>
                    <a:ext uri="{9D8B030D-6E8A-4147-A177-3AD203B41FA5}">
                      <a16:colId xmlns:a16="http://schemas.microsoft.com/office/drawing/2014/main" val="2038533189"/>
                    </a:ext>
                  </a:extLst>
                </a:gridCol>
                <a:gridCol w="863865">
                  <a:extLst>
                    <a:ext uri="{9D8B030D-6E8A-4147-A177-3AD203B41FA5}">
                      <a16:colId xmlns:a16="http://schemas.microsoft.com/office/drawing/2014/main" val="200128014"/>
                    </a:ext>
                  </a:extLst>
                </a:gridCol>
                <a:gridCol w="863865">
                  <a:extLst>
                    <a:ext uri="{9D8B030D-6E8A-4147-A177-3AD203B41FA5}">
                      <a16:colId xmlns:a16="http://schemas.microsoft.com/office/drawing/2014/main" val="2755116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r2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9251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aseline="30000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n-GB" sz="2800" dirty="0"/>
                        <a:t>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aseline="30000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n-GB" sz="2800" dirty="0"/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aseline="300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GB" sz="2800" dirty="0"/>
                        <a:t>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52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861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 Division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4,392 ÷ 72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8504104"/>
              </p:ext>
            </p:extLst>
          </p:nvPr>
        </p:nvGraphicFramePr>
        <p:xfrm>
          <a:off x="839788" y="2505075"/>
          <a:ext cx="5157786" cy="414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631">
                  <a:extLst>
                    <a:ext uri="{9D8B030D-6E8A-4147-A177-3AD203B41FA5}">
                      <a16:colId xmlns:a16="http://schemas.microsoft.com/office/drawing/2014/main" val="1422569120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2344612155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2204822127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2059065758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1852793207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2694137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3609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aseline="300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GB" sz="2800" strike="sngStrike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aseline="300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2800" strike="sngStrike" dirty="0"/>
                        <a:t>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2456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(50x)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596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442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(10x)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1933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4042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(1x)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902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6507408"/>
                  </a:ext>
                </a:extLst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70170" y="2505075"/>
            <a:ext cx="5085217" cy="3684588"/>
          </a:xfrm>
        </p:spPr>
        <p:txBody>
          <a:bodyPr/>
          <a:lstStyle/>
          <a:p>
            <a:r>
              <a:rPr lang="en-GB" dirty="0"/>
              <a:t>Start with known facts</a:t>
            </a:r>
          </a:p>
          <a:p>
            <a:r>
              <a:rPr lang="en-GB" dirty="0"/>
              <a:t>1 x 72 = 72</a:t>
            </a:r>
          </a:p>
          <a:p>
            <a:r>
              <a:rPr lang="en-GB" dirty="0"/>
              <a:t>2 x 72 = 144 (double)</a:t>
            </a:r>
          </a:p>
          <a:p>
            <a:r>
              <a:rPr lang="en-GB" dirty="0"/>
              <a:t>10 x 72 = 720 (digits 1 place left)</a:t>
            </a:r>
          </a:p>
          <a:p>
            <a:r>
              <a:rPr lang="en-GB" dirty="0"/>
              <a:t>5 x 72 = 360 (half of 10 x)</a:t>
            </a:r>
          </a:p>
          <a:p>
            <a:r>
              <a:rPr lang="en-GB" dirty="0"/>
              <a:t>20 x 72 = 1,440 (10 x 2 x 72)</a:t>
            </a:r>
          </a:p>
          <a:p>
            <a:r>
              <a:rPr lang="en-GB" dirty="0"/>
              <a:t>50 x 72 = 3,600 (10 x 5 x 72)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42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with decimals – add and subtract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56.09 + 1.735</a:t>
            </a:r>
          </a:p>
          <a:p>
            <a:r>
              <a:rPr lang="en-GB" dirty="0"/>
              <a:t>Line up digits using place value knowledge. Use decimal point to help (must line up).</a:t>
            </a:r>
          </a:p>
          <a:p>
            <a:r>
              <a:rPr lang="en-GB" dirty="0"/>
              <a:t>Do not forget decimal point in answer line!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7 – 3.54</a:t>
            </a:r>
          </a:p>
          <a:p>
            <a:r>
              <a:rPr lang="en-GB" dirty="0"/>
              <a:t>Estimate first: 7 – 3 = 4 so answer will be less than 4 (as taking away more than 3).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803820"/>
              </p:ext>
            </p:extLst>
          </p:nvPr>
        </p:nvGraphicFramePr>
        <p:xfrm>
          <a:off x="552629" y="4483100"/>
          <a:ext cx="537171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9285">
                  <a:extLst>
                    <a:ext uri="{9D8B030D-6E8A-4147-A177-3AD203B41FA5}">
                      <a16:colId xmlns:a16="http://schemas.microsoft.com/office/drawing/2014/main" val="68464458"/>
                    </a:ext>
                  </a:extLst>
                </a:gridCol>
                <a:gridCol w="829285">
                  <a:extLst>
                    <a:ext uri="{9D8B030D-6E8A-4147-A177-3AD203B41FA5}">
                      <a16:colId xmlns:a16="http://schemas.microsoft.com/office/drawing/2014/main" val="191701392"/>
                    </a:ext>
                  </a:extLst>
                </a:gridCol>
                <a:gridCol w="829285">
                  <a:extLst>
                    <a:ext uri="{9D8B030D-6E8A-4147-A177-3AD203B41FA5}">
                      <a16:colId xmlns:a16="http://schemas.microsoft.com/office/drawing/2014/main" val="240045976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941270192"/>
                    </a:ext>
                  </a:extLst>
                </a:gridCol>
                <a:gridCol w="829285">
                  <a:extLst>
                    <a:ext uri="{9D8B030D-6E8A-4147-A177-3AD203B41FA5}">
                      <a16:colId xmlns:a16="http://schemas.microsoft.com/office/drawing/2014/main" val="3589033238"/>
                    </a:ext>
                  </a:extLst>
                </a:gridCol>
                <a:gridCol w="829285">
                  <a:extLst>
                    <a:ext uri="{9D8B030D-6E8A-4147-A177-3AD203B41FA5}">
                      <a16:colId xmlns:a16="http://schemas.microsoft.com/office/drawing/2014/main" val="2302563988"/>
                    </a:ext>
                  </a:extLst>
                </a:gridCol>
                <a:gridCol w="829285">
                  <a:extLst>
                    <a:ext uri="{9D8B030D-6E8A-4147-A177-3AD203B41FA5}">
                      <a16:colId xmlns:a16="http://schemas.microsoft.com/office/drawing/2014/main" val="1547569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143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2028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04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696092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257945"/>
              </p:ext>
            </p:extLst>
          </p:nvPr>
        </p:nvGraphicFramePr>
        <p:xfrm>
          <a:off x="6172200" y="4001294"/>
          <a:ext cx="4542425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9285">
                  <a:extLst>
                    <a:ext uri="{9D8B030D-6E8A-4147-A177-3AD203B41FA5}">
                      <a16:colId xmlns:a16="http://schemas.microsoft.com/office/drawing/2014/main" val="68464458"/>
                    </a:ext>
                  </a:extLst>
                </a:gridCol>
                <a:gridCol w="829285">
                  <a:extLst>
                    <a:ext uri="{9D8B030D-6E8A-4147-A177-3AD203B41FA5}">
                      <a16:colId xmlns:a16="http://schemas.microsoft.com/office/drawing/2014/main" val="191701392"/>
                    </a:ext>
                  </a:extLst>
                </a:gridCol>
                <a:gridCol w="829285">
                  <a:extLst>
                    <a:ext uri="{9D8B030D-6E8A-4147-A177-3AD203B41FA5}">
                      <a16:colId xmlns:a16="http://schemas.microsoft.com/office/drawing/2014/main" val="240045976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941270192"/>
                    </a:ext>
                  </a:extLst>
                </a:gridCol>
                <a:gridCol w="829285">
                  <a:extLst>
                    <a:ext uri="{9D8B030D-6E8A-4147-A177-3AD203B41FA5}">
                      <a16:colId xmlns:a16="http://schemas.microsoft.com/office/drawing/2014/main" val="3589033238"/>
                    </a:ext>
                  </a:extLst>
                </a:gridCol>
                <a:gridCol w="829285">
                  <a:extLst>
                    <a:ext uri="{9D8B030D-6E8A-4147-A177-3AD203B41FA5}">
                      <a16:colId xmlns:a16="http://schemas.microsoft.com/office/drawing/2014/main" val="23025639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strike="noStrike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strike="noStrike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3308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strike="sngStrike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strike="sngStrike" baseline="300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2400" strike="sngStrike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300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143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2028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04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6960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807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2654</Words>
  <Application>Microsoft Office PowerPoint</Application>
  <PresentationFormat>Widescreen</PresentationFormat>
  <Paragraphs>735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Silsden Primary School Year 6 SATs Revision Guide</vt:lpstr>
      <vt:lpstr>Column Addition and Subtraction</vt:lpstr>
      <vt:lpstr>Multiplying by multiples of 10</vt:lpstr>
      <vt:lpstr>Short Multiplication</vt:lpstr>
      <vt:lpstr>Long Multiplication</vt:lpstr>
      <vt:lpstr>Dividing by multiples of 10</vt:lpstr>
      <vt:lpstr>Short Division</vt:lpstr>
      <vt:lpstr>Long Division</vt:lpstr>
      <vt:lpstr>Working with decimals – add and subtract</vt:lpstr>
      <vt:lpstr>Working with decimals – multiply and divide</vt:lpstr>
      <vt:lpstr>Factors and Prime Numbers</vt:lpstr>
      <vt:lpstr>Common Multiples</vt:lpstr>
      <vt:lpstr>Square and Cube Numbers</vt:lpstr>
      <vt:lpstr>BIDMAS (order of operations)</vt:lpstr>
      <vt:lpstr>Fractions - language</vt:lpstr>
      <vt:lpstr>Improper Fractions and Mixed Numbers</vt:lpstr>
      <vt:lpstr>Fractions with the same denominator</vt:lpstr>
      <vt:lpstr>Fractions with the different denominator</vt:lpstr>
      <vt:lpstr>Multiplying Fractions</vt:lpstr>
      <vt:lpstr>Dividing Fractions</vt:lpstr>
      <vt:lpstr>Percentages</vt:lpstr>
      <vt:lpstr>Fraction-Decimal-Percentage Equivalence</vt:lpstr>
      <vt:lpstr>Algebra</vt:lpstr>
      <vt:lpstr>Ratio and Scale</vt:lpstr>
      <vt:lpstr>Perimeter</vt:lpstr>
      <vt:lpstr>Area</vt:lpstr>
      <vt:lpstr>Volume</vt:lpstr>
      <vt:lpstr>Converting Units of Measurement (length)</vt:lpstr>
      <vt:lpstr>Converting Units of Measurement  (mass and capacity)</vt:lpstr>
      <vt:lpstr>Time</vt:lpstr>
      <vt:lpstr>Money</vt:lpstr>
      <vt:lpstr>Angles</vt:lpstr>
      <vt:lpstr>Properties of Shape (2-dimensional)</vt:lpstr>
      <vt:lpstr>Properties of Shape (3-dimensional)</vt:lpstr>
      <vt:lpstr>Geometry – Position and Direction</vt:lpstr>
    </vt:vector>
  </TitlesOfParts>
  <Company>Silsden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SATs Revision Guide</dc:title>
  <dc:creator>Ed Pickering</dc:creator>
  <cp:lastModifiedBy>Ed Pickering</cp:lastModifiedBy>
  <cp:revision>56</cp:revision>
  <dcterms:created xsi:type="dcterms:W3CDTF">2022-04-05T10:17:05Z</dcterms:created>
  <dcterms:modified xsi:type="dcterms:W3CDTF">2024-05-03T13:40:24Z</dcterms:modified>
</cp:coreProperties>
</file>