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7CBF33"/>
    <a:srgbClr val="ADE36B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89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45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10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99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86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99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2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55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75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6841-9D9B-490A-9EC9-A4E7AF5257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283-CA93-4F3B-A33B-48072215F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99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E3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04E2C039-81EC-4323-AD2E-260BD45D20E8}"/>
              </a:ext>
            </a:extLst>
          </p:cNvPr>
          <p:cNvSpPr/>
          <p:nvPr/>
        </p:nvSpPr>
        <p:spPr>
          <a:xfrm>
            <a:off x="4288513" y="1128083"/>
            <a:ext cx="1346510" cy="1516565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55983A-2322-4F23-9C9C-586E84975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963" y="1739461"/>
            <a:ext cx="4213766" cy="2090647"/>
          </a:xfrm>
        </p:spPr>
        <p:txBody>
          <a:bodyPr anchor="t" anchorCtr="0">
            <a:normAutofit/>
          </a:bodyPr>
          <a:lstStyle/>
          <a:p>
            <a:pPr algn="l"/>
            <a:br>
              <a:rPr lang="en-GB" sz="1600" b="1" dirty="0">
                <a:solidFill>
                  <a:schemeClr val="bg1"/>
                </a:solidFill>
              </a:rPr>
            </a:br>
            <a:br>
              <a:rPr lang="en-GB" sz="1600" b="1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  </a:t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DFDF7C-894C-438C-A7CB-66D97D60D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618" y="116008"/>
            <a:ext cx="4313429" cy="6676675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GB" sz="7400" b="1" u="sng" dirty="0">
                <a:solidFill>
                  <a:schemeClr val="bg1"/>
                </a:solidFill>
              </a:rPr>
              <a:t>Silsden Primary School Nursery September 2025  </a:t>
            </a:r>
          </a:p>
          <a:p>
            <a:pPr>
              <a:lnSpc>
                <a:spcPct val="120000"/>
              </a:lnSpc>
            </a:pPr>
            <a:r>
              <a:rPr lang="en-GB" sz="4300" b="1" dirty="0">
                <a:solidFill>
                  <a:srgbClr val="7030A0"/>
                </a:solidFill>
              </a:rPr>
              <a:t>Are you looking for a Pre-School Nursery for September 2025? </a:t>
            </a:r>
          </a:p>
          <a:p>
            <a:pPr>
              <a:lnSpc>
                <a:spcPct val="120000"/>
              </a:lnSpc>
            </a:pPr>
            <a:r>
              <a:rPr lang="en-GB" sz="4300" b="1" dirty="0">
                <a:solidFill>
                  <a:srgbClr val="7030A0"/>
                </a:solidFill>
              </a:rPr>
              <a:t>At  Silsden Primary School our Nursery provides a warm, nurturing, and stimulating environment where your child can grow, learn, and thrive. </a:t>
            </a:r>
          </a:p>
          <a:p>
            <a:pPr>
              <a:lnSpc>
                <a:spcPct val="120000"/>
              </a:lnSpc>
            </a:pPr>
            <a:r>
              <a:rPr lang="en-GB" sz="4300" b="1" dirty="0">
                <a:solidFill>
                  <a:srgbClr val="7030A0"/>
                </a:solidFill>
              </a:rPr>
              <a:t>Our experienced and dedicated staff are passionate about early childhood education and committed to helping every child reach their potential in a safe, fun, and creative setting.</a:t>
            </a:r>
          </a:p>
          <a:p>
            <a:endParaRPr lang="en-GB" sz="4300" b="1" dirty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4300" b="1" dirty="0">
                <a:solidFill>
                  <a:srgbClr val="7030A0"/>
                </a:solidFill>
              </a:rPr>
              <a:t>Silsden Primary School  warmly invites you to our upcoming Open Days!</a:t>
            </a:r>
          </a:p>
          <a:p>
            <a:pPr>
              <a:lnSpc>
                <a:spcPct val="120000"/>
              </a:lnSpc>
            </a:pPr>
            <a:r>
              <a:rPr lang="en-GB" sz="4300" b="1" dirty="0">
                <a:solidFill>
                  <a:srgbClr val="7030A0"/>
                </a:solidFill>
              </a:rPr>
              <a:t>Visit our Nursery Provision at any of the dates and times listed below – there  is no need to book. </a:t>
            </a:r>
          </a:p>
          <a:p>
            <a:pPr>
              <a:lnSpc>
                <a:spcPct val="120000"/>
              </a:lnSpc>
            </a:pPr>
            <a:r>
              <a:rPr lang="en-GB" sz="4300" b="1" dirty="0">
                <a:solidFill>
                  <a:srgbClr val="7030A0"/>
                </a:solidFill>
              </a:rPr>
              <a:t>There will be a chance to explore our wonderful setting and meet our Nursery Teacher and staff, who will be able to answer any questions that you may have.</a:t>
            </a:r>
          </a:p>
          <a:p>
            <a:pPr algn="l">
              <a:lnSpc>
                <a:spcPct val="120000"/>
              </a:lnSpc>
            </a:pPr>
            <a:endParaRPr lang="en-GB" sz="4300" b="1" dirty="0">
              <a:solidFill>
                <a:srgbClr val="7030A0"/>
              </a:solidFill>
            </a:endParaRPr>
          </a:p>
          <a:p>
            <a:pPr algn="l">
              <a:lnSpc>
                <a:spcPct val="120000"/>
              </a:lnSpc>
            </a:pPr>
            <a:endParaRPr lang="en-GB" sz="4000" b="1" dirty="0">
              <a:solidFill>
                <a:srgbClr val="7030A0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GB" sz="4000" b="1" dirty="0">
                <a:solidFill>
                  <a:srgbClr val="7030A0"/>
                </a:solidFill>
              </a:rPr>
              <a:t> </a:t>
            </a:r>
          </a:p>
          <a:p>
            <a:pPr algn="l">
              <a:lnSpc>
                <a:spcPct val="120000"/>
              </a:lnSpc>
            </a:pPr>
            <a:endParaRPr lang="en-GB" sz="4000" b="1" dirty="0">
              <a:solidFill>
                <a:srgbClr val="7030A0"/>
              </a:solidFill>
            </a:endParaRPr>
          </a:p>
          <a:p>
            <a:pPr algn="l">
              <a:lnSpc>
                <a:spcPct val="120000"/>
              </a:lnSpc>
            </a:pPr>
            <a:endParaRPr lang="en-GB" sz="4000" b="1" dirty="0">
              <a:solidFill>
                <a:srgbClr val="7030A0"/>
              </a:solidFill>
            </a:endParaRPr>
          </a:p>
          <a:p>
            <a:pPr algn="l">
              <a:lnSpc>
                <a:spcPct val="120000"/>
              </a:lnSpc>
            </a:pPr>
            <a:endParaRPr lang="en-GB" sz="4000" b="1" dirty="0">
              <a:solidFill>
                <a:srgbClr val="7030A0"/>
              </a:solidFill>
            </a:endParaRPr>
          </a:p>
          <a:p>
            <a:pPr algn="l">
              <a:lnSpc>
                <a:spcPct val="120000"/>
              </a:lnSpc>
            </a:pPr>
            <a:endParaRPr lang="en-GB" sz="4000" b="1" dirty="0">
              <a:solidFill>
                <a:srgbClr val="7030A0"/>
              </a:solidFill>
            </a:endParaRPr>
          </a:p>
          <a:p>
            <a:pPr algn="l">
              <a:lnSpc>
                <a:spcPct val="120000"/>
              </a:lnSpc>
            </a:pPr>
            <a:endParaRPr lang="en-GB" sz="2000" b="1" dirty="0">
              <a:solidFill>
                <a:srgbClr val="7030A0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A0602FB-7B0B-436F-90F1-9BEBBD338BA5}"/>
              </a:ext>
            </a:extLst>
          </p:cNvPr>
          <p:cNvSpPr/>
          <p:nvPr/>
        </p:nvSpPr>
        <p:spPr>
          <a:xfrm>
            <a:off x="5014912" y="86297"/>
            <a:ext cx="1706136" cy="1851103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8EA6126-C9DC-46AA-830E-7BE93C2AFEB6}"/>
              </a:ext>
            </a:extLst>
          </p:cNvPr>
          <p:cNvSpPr/>
          <p:nvPr/>
        </p:nvSpPr>
        <p:spPr>
          <a:xfrm>
            <a:off x="5243163" y="1971325"/>
            <a:ext cx="1025912" cy="1115380"/>
          </a:xfrm>
          <a:prstGeom prst="ellipse">
            <a:avLst/>
          </a:prstGeom>
          <a:solidFill>
            <a:srgbClr val="7CB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DB7BCA-C889-4173-92B7-4DA790C5C58B}"/>
              </a:ext>
            </a:extLst>
          </p:cNvPr>
          <p:cNvSpPr/>
          <p:nvPr/>
        </p:nvSpPr>
        <p:spPr>
          <a:xfrm>
            <a:off x="3149373" y="6118425"/>
            <a:ext cx="1419922" cy="1516565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DF55BE-A40F-4AB1-932D-9A4D0373498F}"/>
              </a:ext>
            </a:extLst>
          </p:cNvPr>
          <p:cNvSpPr txBox="1"/>
          <p:nvPr/>
        </p:nvSpPr>
        <p:spPr>
          <a:xfrm>
            <a:off x="3930110" y="8477298"/>
            <a:ext cx="2849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ADE36B"/>
                </a:solidFill>
              </a:rPr>
              <a:t>www.silsdenprimary.co.uk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2723FAC-4141-4DCE-A899-2EC20B0977E1}"/>
              </a:ext>
            </a:extLst>
          </p:cNvPr>
          <p:cNvSpPr/>
          <p:nvPr/>
        </p:nvSpPr>
        <p:spPr>
          <a:xfrm>
            <a:off x="4180313" y="2752500"/>
            <a:ext cx="2677687" cy="2531069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9BB0446-91FA-4DFF-A38B-330377ABBF1F}"/>
              </a:ext>
            </a:extLst>
          </p:cNvPr>
          <p:cNvSpPr/>
          <p:nvPr/>
        </p:nvSpPr>
        <p:spPr>
          <a:xfrm>
            <a:off x="13936" y="6367964"/>
            <a:ext cx="2677687" cy="2777298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87D05F5-C3AF-4E23-BDED-8E428F37DA03}"/>
              </a:ext>
            </a:extLst>
          </p:cNvPr>
          <p:cNvSpPr/>
          <p:nvPr/>
        </p:nvSpPr>
        <p:spPr>
          <a:xfrm>
            <a:off x="235275" y="5286108"/>
            <a:ext cx="4870184" cy="1014505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2000" b="1" dirty="0"/>
              <a:t>Thursday 30</a:t>
            </a:r>
            <a:r>
              <a:rPr lang="en-GB" sz="2000" b="1" baseline="30000" dirty="0"/>
              <a:t>th</a:t>
            </a:r>
            <a:r>
              <a:rPr lang="en-GB" sz="2000" b="1" dirty="0"/>
              <a:t> January at 9:45am and 2pm</a:t>
            </a:r>
          </a:p>
          <a:p>
            <a:pPr algn="ctr">
              <a:lnSpc>
                <a:spcPct val="150000"/>
              </a:lnSpc>
            </a:pPr>
            <a:r>
              <a:rPr lang="en-GB" sz="2000" b="1" dirty="0"/>
              <a:t>Thursday 27</a:t>
            </a:r>
            <a:r>
              <a:rPr lang="en-GB" sz="2000" b="1" baseline="30000" dirty="0"/>
              <a:t>th</a:t>
            </a:r>
            <a:r>
              <a:rPr lang="en-GB" sz="2000" b="1" dirty="0"/>
              <a:t> February at 9:45am and 2pm</a:t>
            </a:r>
          </a:p>
          <a:p>
            <a:pPr algn="ctr"/>
            <a:endParaRPr lang="en-GB" sz="1600" b="1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C947598-B144-4231-A817-AFB21DA5F9E4}"/>
              </a:ext>
            </a:extLst>
          </p:cNvPr>
          <p:cNvSpPr/>
          <p:nvPr/>
        </p:nvSpPr>
        <p:spPr>
          <a:xfrm>
            <a:off x="2389846" y="7052792"/>
            <a:ext cx="1185898" cy="1299098"/>
          </a:xfrm>
          <a:prstGeom prst="ellipse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27D9FF5-CC5D-4195-AE25-D39D0E598B62}"/>
              </a:ext>
            </a:extLst>
          </p:cNvPr>
          <p:cNvSpPr/>
          <p:nvPr/>
        </p:nvSpPr>
        <p:spPr>
          <a:xfrm>
            <a:off x="4016181" y="6465185"/>
            <a:ext cx="2677687" cy="2531069"/>
          </a:xfrm>
          <a:prstGeom prst="ellipse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6CA4EE-782C-4A97-BDAF-51D178CE2717}"/>
              </a:ext>
            </a:extLst>
          </p:cNvPr>
          <p:cNvSpPr/>
          <p:nvPr/>
        </p:nvSpPr>
        <p:spPr>
          <a:xfrm>
            <a:off x="13936" y="0"/>
            <a:ext cx="6844064" cy="9105420"/>
          </a:xfrm>
          <a:prstGeom prst="rect">
            <a:avLst/>
          </a:prstGeom>
          <a:noFill/>
          <a:ln w="107950" cmpd="sng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CDECDE4-F61D-49E9-BEB8-7EE9A87455D5}"/>
              </a:ext>
            </a:extLst>
          </p:cNvPr>
          <p:cNvSpPr/>
          <p:nvPr/>
        </p:nvSpPr>
        <p:spPr>
          <a:xfrm>
            <a:off x="4842068" y="4610913"/>
            <a:ext cx="1025912" cy="1115380"/>
          </a:xfrm>
          <a:prstGeom prst="ellipse">
            <a:avLst/>
          </a:prstGeom>
          <a:solidFill>
            <a:srgbClr val="7CB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C25C4F-9F28-490D-BDDC-B8FA49D33DD3}"/>
              </a:ext>
            </a:extLst>
          </p:cNvPr>
          <p:cNvSpPr/>
          <p:nvPr/>
        </p:nvSpPr>
        <p:spPr>
          <a:xfrm>
            <a:off x="5340472" y="5306461"/>
            <a:ext cx="1419922" cy="1516565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902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04D3851C154C45B8B8DA384D09833F" ma:contentTypeVersion="14" ma:contentTypeDescription="Create a new document." ma:contentTypeScope="" ma:versionID="ba44d02515b972bd5db2e1a4879167c8">
  <xsd:schema xmlns:xsd="http://www.w3.org/2001/XMLSchema" xmlns:xs="http://www.w3.org/2001/XMLSchema" xmlns:p="http://schemas.microsoft.com/office/2006/metadata/properties" xmlns:ns2="fc67e56d-769e-4623-9997-a8412c4b0848" xmlns:ns3="549d4e42-59f0-414c-a786-098fb6e2983b" targetNamespace="http://schemas.microsoft.com/office/2006/metadata/properties" ma:root="true" ma:fieldsID="71a09cf49f65ef05c64003e42552a6cc" ns2:_="" ns3:_="">
    <xsd:import namespace="fc67e56d-769e-4623-9997-a8412c4b0848"/>
    <xsd:import namespace="549d4e42-59f0-414c-a786-098fb6e298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67e56d-769e-4623-9997-a8412c4b0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c25e89c-d645-4dba-acae-13042fa71c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9d4e42-59f0-414c-a786-098fb6e2983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c596c61-15e0-4ffe-97e1-d1ec6ff0a535}" ma:internalName="TaxCatchAll" ma:showField="CatchAllData" ma:web="549d4e42-59f0-414c-a786-098fb6e298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67e56d-769e-4623-9997-a8412c4b0848">
      <Terms xmlns="http://schemas.microsoft.com/office/infopath/2007/PartnerControls"/>
    </lcf76f155ced4ddcb4097134ff3c332f>
    <TaxCatchAll xmlns="549d4e42-59f0-414c-a786-098fb6e2983b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A77C0F-D7B3-4482-815E-23DFE48C8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67e56d-769e-4623-9997-a8412c4b0848"/>
    <ds:schemaRef ds:uri="549d4e42-59f0-414c-a786-098fb6e298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0EAA4F-C9EB-4A71-86CC-A2EFF9F743C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49d4e42-59f0-414c-a786-098fb6e2983b"/>
    <ds:schemaRef ds:uri="fc67e56d-769e-4623-9997-a8412c4b084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276D30-B56F-451C-B721-89C8233217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2707</TotalTime>
  <Words>163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Silsden Primary School</dc:title>
  <dc:creator>Sally-Anne.Boyes@Silsden.local</dc:creator>
  <cp:lastModifiedBy>Sally-Anne Boyes</cp:lastModifiedBy>
  <cp:revision>22</cp:revision>
  <cp:lastPrinted>2024-09-17T14:56:58Z</cp:lastPrinted>
  <dcterms:created xsi:type="dcterms:W3CDTF">2024-03-04T15:42:59Z</dcterms:created>
  <dcterms:modified xsi:type="dcterms:W3CDTF">2024-09-20T08:20:23Z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0x0101001C04D3851C154C45B8B8DA384D09833F</vt:lpwstr>
  </property>
  <property fmtid="{D5CDD505-2E9C-101B-9397-08002B2CF9AE}" pid="3" name="MediaServiceImageTags">
    <vt:lpwstr/>
  </property>
</Properties>
</file>